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9" r:id="rId1"/>
  </p:sldMasterIdLst>
  <p:notesMasterIdLst>
    <p:notesMasterId r:id="rId27"/>
  </p:notesMasterIdLst>
  <p:sldIdLst>
    <p:sldId id="256" r:id="rId2"/>
    <p:sldId id="257" r:id="rId3"/>
    <p:sldId id="258" r:id="rId4"/>
    <p:sldId id="259" r:id="rId5"/>
    <p:sldId id="260" r:id="rId6"/>
    <p:sldId id="261" r:id="rId7"/>
    <p:sldId id="281" r:id="rId8"/>
    <p:sldId id="263" r:id="rId9"/>
    <p:sldId id="264" r:id="rId10"/>
    <p:sldId id="266" r:id="rId11"/>
    <p:sldId id="285"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2" r:id="rId25"/>
    <p:sldId id="283" r:id="rId26"/>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216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1" roundtripDataSignature="AMtx7mh8eDZTyxBNRG2PRQ95EYio6f2WN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A1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329" autoAdjust="0"/>
    <p:restoredTop sz="94660"/>
  </p:normalViewPr>
  <p:slideViewPr>
    <p:cSldViewPr snapToGrid="0">
      <p:cViewPr>
        <p:scale>
          <a:sx n="117" d="100"/>
          <a:sy n="117" d="100"/>
        </p:scale>
        <p:origin x="-1476"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5"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7767012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9" name="Google Shape;89;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c999135fa6_0_5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86" name="Google Shape;186;gc999135fa6_0_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4" name="Google Shape;194;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b8ef9cd58e_0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Google Shape;202;gb8ef9cd58e_0_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3" name="Google Shape;203;gb8ef9cd58e_0_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14</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b8ef9cd58e_0_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4" name="Google Shape;214;gb8ef9cd58e_0_1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5" name="Google Shape;215;gb8ef9cd58e_0_1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15</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c92b15506e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c92b15506e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24" name="Google Shape;224;gc92b15506e_0_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16</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c91fd4d218_1_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c91fd4d218_1_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33" name="Google Shape;233;gc91fd4d218_1_36: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17</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c91fd4d218_1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c91fd4d218_1_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42" name="Google Shape;242;gc91fd4d218_1_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18</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c91fd4d218_1_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c91fd4d218_1_4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51" name="Google Shape;251;gc91fd4d218_1_44: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19</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c91fd4d218_1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c91fd4d218_1_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60" name="Google Shape;260;gc91fd4d218_1_18: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20</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c91fd4d218_1_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c91fd4d218_1_5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69" name="Google Shape;269;gc91fd4d218_1_52: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6" name="Google Shape;96;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c91fd4d218_1_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c91fd4d218_1_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78" name="Google Shape;278;gc91fd4d218_1_2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22</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c91fd4d218_1_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c91fd4d218_1_6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87" name="Google Shape;287;gc91fd4d218_1_6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23</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4" name="Google Shape;10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b8ef9cd58e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 name="Google Shape;112;gb8ef9cd58e_1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 name="Google Shape;113;gb8ef9cd58e_1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c999135fa6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22" name="Google Shape;122;gc999135fa6_0_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999135fa6_0_3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0" name="Google Shape;130;gc999135fa6_0_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6" name="Google Shape;146;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c93bf6d461_1_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55" name="Google Shape;155;gc93bf6d461_1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1" name="Google Shape;171;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21"/>
        <p:cNvGrpSpPr/>
        <p:nvPr/>
      </p:nvGrpSpPr>
      <p:grpSpPr>
        <a:xfrm>
          <a:off x="0" y="0"/>
          <a:ext cx="0" cy="0"/>
          <a:chOff x="0" y="0"/>
          <a:chExt cx="0" cy="0"/>
        </a:xfrm>
      </p:grpSpPr>
      <p:sp>
        <p:nvSpPr>
          <p:cNvPr id="22" name="Google Shape;22;p18"/>
          <p:cNvSpPr txBox="1">
            <a:spLocks noGrp="1"/>
          </p:cNvSpPr>
          <p:nvPr>
            <p:ph type="title"/>
          </p:nvPr>
        </p:nvSpPr>
        <p:spPr>
          <a:xfrm>
            <a:off x="457200" y="228600"/>
            <a:ext cx="8229600" cy="715962"/>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8" name="Google Shape;28;p18"/>
          <p:cNvSpPr txBox="1">
            <a:spLocks noGrp="1"/>
          </p:cNvSpPr>
          <p:nvPr>
            <p:ph type="body" idx="1"/>
          </p:nvPr>
        </p:nvSpPr>
        <p:spPr>
          <a:xfrm>
            <a:off x="152400" y="1600201"/>
            <a:ext cx="8839200" cy="4190999"/>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endParaRPr lang="en-IN"/>
          </a:p>
        </p:txBody>
      </p:sp>
      <p:sp>
        <p:nvSpPr>
          <p:cNvPr id="9" name="Slide Number Placeholder 8"/>
          <p:cNvSpPr>
            <a:spLocks noGrp="1"/>
          </p:cNvSpPr>
          <p:nvPr>
            <p:ph type="sldNum" sz="quarter" idx="11"/>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10" name="Footer Placeholder 9"/>
          <p:cNvSpPr>
            <a:spLocks noGrp="1"/>
          </p:cNvSpPr>
          <p:nvPr>
            <p:ph type="ftr" sz="quarter" idx="12"/>
          </p:nvPr>
        </p:nvSpPr>
        <p:spPr/>
        <p:txBody>
          <a:bodyPr/>
          <a:lstStyle/>
          <a:p>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pPr marL="0" lvl="0" indent="0" algn="r" rtl="0">
              <a:spcBef>
                <a:spcPts val="0"/>
              </a:spcBef>
              <a:spcAft>
                <a:spcPts val="0"/>
              </a:spcAft>
              <a:buNone/>
            </a:pPr>
            <a:fld id="{00000000-1234-1234-1234-123412341234}" type="slidenum">
              <a:rPr lang="en-US" smtClean="0"/>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IN"/>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endParaRPr lang="en-IN"/>
          </a:p>
        </p:txBody>
      </p:sp>
    </p:spTree>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hf hdr="0" ftr="0" dt="0"/>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ieeexplore.ieee.org/xpl/conhome/8672433/proceeding" TargetMode="External"/><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2"/>
          <p:cNvSpPr txBox="1">
            <a:spLocks noGrp="1"/>
          </p:cNvSpPr>
          <p:nvPr>
            <p:ph type="title"/>
          </p:nvPr>
        </p:nvSpPr>
        <p:spPr>
          <a:xfrm>
            <a:off x="163286" y="-359229"/>
            <a:ext cx="8447314" cy="1469571"/>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3959"/>
              <a:buFont typeface="Calibri"/>
              <a:buNone/>
            </a:pPr>
            <a:r>
              <a:rPr lang="en-US" sz="3800" b="1" dirty="0" smtClean="0">
                <a:solidFill>
                  <a:schemeClr val="lt1"/>
                </a:solidFill>
              </a:rPr>
              <a:t>using </a:t>
            </a:r>
            <a:r>
              <a:rPr lang="en-US" sz="3800" b="1" dirty="0">
                <a:solidFill>
                  <a:schemeClr val="lt1"/>
                </a:solidFill>
              </a:rPr>
              <a:t>ANN</a:t>
            </a:r>
            <a:endParaRPr sz="3800" dirty="0"/>
          </a:p>
        </p:txBody>
      </p:sp>
      <p:sp>
        <p:nvSpPr>
          <p:cNvPr id="93" name="Google Shape;93;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solidFill>
                  <a:srgbClr val="002060"/>
                </a:solidFill>
                <a:latin typeface="Times New Roman"/>
                <a:ea typeface="Times New Roman"/>
                <a:cs typeface="Times New Roman"/>
                <a:sym typeface="Times New Roman"/>
              </a:rPr>
              <a:t>1</a:t>
            </a:fld>
            <a:endParaRPr>
              <a:solidFill>
                <a:srgbClr val="002060"/>
              </a:solidFill>
              <a:latin typeface="Times New Roman"/>
              <a:ea typeface="Times New Roman"/>
              <a:cs typeface="Times New Roman"/>
              <a:sym typeface="Times New Roman"/>
            </a:endParaRPr>
          </a:p>
        </p:txBody>
      </p:sp>
      <p:sp>
        <p:nvSpPr>
          <p:cNvPr id="92" name="Google Shape;92;p2"/>
          <p:cNvSpPr txBox="1">
            <a:spLocks noGrp="1"/>
          </p:cNvSpPr>
          <p:nvPr>
            <p:ph type="body" idx="1"/>
          </p:nvPr>
        </p:nvSpPr>
        <p:spPr>
          <a:xfrm>
            <a:off x="204107" y="359229"/>
            <a:ext cx="8098973" cy="5293406"/>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400"/>
              </a:spcBef>
              <a:spcAft>
                <a:spcPts val="0"/>
              </a:spcAft>
              <a:buClr>
                <a:schemeClr val="dk1"/>
              </a:buClr>
              <a:buSzPts val="2000"/>
              <a:buNone/>
            </a:pPr>
            <a:r>
              <a:rPr lang="en-US" sz="2000" dirty="0"/>
              <a:t>                            </a:t>
            </a:r>
            <a:r>
              <a:rPr lang="en-US" sz="2200" dirty="0">
                <a:latin typeface="Times New Roman"/>
                <a:ea typeface="Times New Roman"/>
                <a:cs typeface="Times New Roman"/>
                <a:sym typeface="Times New Roman"/>
              </a:rPr>
              <a:t> </a:t>
            </a:r>
            <a:endParaRPr lang="en-US" sz="2200" dirty="0" smtClean="0">
              <a:latin typeface="Times New Roman"/>
              <a:ea typeface="Times New Roman"/>
              <a:cs typeface="Times New Roman"/>
              <a:sym typeface="Times New Roman"/>
            </a:endParaRPr>
          </a:p>
          <a:p>
            <a:pPr marL="914400" lvl="2" indent="0">
              <a:spcBef>
                <a:spcPts val="400"/>
              </a:spcBef>
              <a:buSzPts val="2000"/>
              <a:buNone/>
            </a:pPr>
            <a:r>
              <a:rPr lang="en-IN" sz="2800" b="1" dirty="0" smtClean="0">
                <a:solidFill>
                  <a:srgbClr val="0DA193"/>
                </a:solidFill>
                <a:latin typeface="Times New Roman"/>
                <a:ea typeface="Times New Roman"/>
                <a:cs typeface="Times New Roman"/>
                <a:sym typeface="Times New Roman"/>
              </a:rPr>
              <a:t>Sound based emergency vehicle detection </a:t>
            </a:r>
          </a:p>
          <a:p>
            <a:pPr marL="914400" lvl="2" indent="0">
              <a:spcBef>
                <a:spcPts val="400"/>
              </a:spcBef>
              <a:buSzPts val="2000"/>
              <a:buNone/>
            </a:pPr>
            <a:r>
              <a:rPr lang="en-IN" sz="2800" b="1" dirty="0">
                <a:solidFill>
                  <a:srgbClr val="0DA193"/>
                </a:solidFill>
                <a:latin typeface="Times New Roman"/>
                <a:ea typeface="Times New Roman"/>
                <a:cs typeface="Times New Roman"/>
                <a:sym typeface="Times New Roman"/>
              </a:rPr>
              <a:t> </a:t>
            </a:r>
            <a:r>
              <a:rPr lang="en-IN" sz="2800" b="1" dirty="0" smtClean="0">
                <a:solidFill>
                  <a:srgbClr val="0DA193"/>
                </a:solidFill>
                <a:latin typeface="Times New Roman"/>
                <a:ea typeface="Times New Roman"/>
                <a:cs typeface="Times New Roman"/>
                <a:sym typeface="Times New Roman"/>
              </a:rPr>
              <a:t>                           using</a:t>
            </a:r>
          </a:p>
          <a:p>
            <a:pPr marL="914400" lvl="2" indent="0">
              <a:spcBef>
                <a:spcPts val="400"/>
              </a:spcBef>
              <a:buSzPts val="2000"/>
              <a:buNone/>
            </a:pPr>
            <a:r>
              <a:rPr lang="en-IN" sz="2800" b="1" dirty="0">
                <a:solidFill>
                  <a:srgbClr val="0DA193"/>
                </a:solidFill>
                <a:latin typeface="Times New Roman"/>
                <a:ea typeface="Times New Roman"/>
                <a:cs typeface="Times New Roman"/>
                <a:sym typeface="Times New Roman"/>
              </a:rPr>
              <a:t> </a:t>
            </a:r>
            <a:r>
              <a:rPr lang="en-IN" sz="2800" b="1" dirty="0" smtClean="0">
                <a:solidFill>
                  <a:srgbClr val="0DA193"/>
                </a:solidFill>
                <a:latin typeface="Times New Roman"/>
                <a:ea typeface="Times New Roman"/>
                <a:cs typeface="Times New Roman"/>
                <a:sym typeface="Times New Roman"/>
              </a:rPr>
              <a:t>       convolutional neural networks</a:t>
            </a:r>
            <a:endParaRPr lang="en-US" sz="2800" b="1" dirty="0" smtClean="0">
              <a:solidFill>
                <a:srgbClr val="0DA193"/>
              </a:solidFill>
              <a:latin typeface="Times New Roman"/>
              <a:ea typeface="Times New Roman"/>
              <a:cs typeface="Times New Roman"/>
              <a:sym typeface="Times New Roman"/>
            </a:endParaRPr>
          </a:p>
          <a:p>
            <a:pPr marL="0" lvl="0" indent="0" rtl="0">
              <a:lnSpc>
                <a:spcPct val="100000"/>
              </a:lnSpc>
              <a:spcBef>
                <a:spcPts val="400"/>
              </a:spcBef>
              <a:spcAft>
                <a:spcPts val="0"/>
              </a:spcAft>
              <a:buClr>
                <a:schemeClr val="dk1"/>
              </a:buClr>
              <a:buSzPts val="2000"/>
              <a:buNone/>
            </a:pPr>
            <a:endParaRPr lang="en-US" sz="2200" b="1" dirty="0" smtClean="0">
              <a:latin typeface="Times New Roman"/>
              <a:ea typeface="Times New Roman"/>
              <a:cs typeface="Times New Roman"/>
              <a:sym typeface="Times New Roman"/>
            </a:endParaRPr>
          </a:p>
          <a:p>
            <a:pPr marL="2400300" lvl="5" indent="0">
              <a:buNone/>
            </a:pPr>
            <a:r>
              <a:rPr lang="en-IN" dirty="0"/>
              <a:t>17121A1591- RAMISETTY CHANDANA</a:t>
            </a:r>
          </a:p>
          <a:p>
            <a:pPr marL="2400300" lvl="5" indent="0">
              <a:buNone/>
            </a:pPr>
            <a:r>
              <a:rPr lang="en-IN" dirty="0" smtClean="0"/>
              <a:t>17121A1581- </a:t>
            </a:r>
            <a:r>
              <a:rPr lang="en-IN" dirty="0"/>
              <a:t>PENDELA KAVYA SREE</a:t>
            </a:r>
          </a:p>
          <a:p>
            <a:pPr marL="2400300" lvl="5" indent="0">
              <a:buNone/>
            </a:pPr>
            <a:r>
              <a:rPr lang="en-IN" dirty="0" smtClean="0"/>
              <a:t>17121A15A2- </a:t>
            </a:r>
            <a:r>
              <a:rPr lang="en-IN" dirty="0"/>
              <a:t>SAYA NAVYA</a:t>
            </a:r>
          </a:p>
          <a:p>
            <a:pPr marL="2400300" lvl="5" indent="0">
              <a:buNone/>
            </a:pPr>
            <a:r>
              <a:rPr lang="en-IN" dirty="0" smtClean="0"/>
              <a:t>17121A15B5- </a:t>
            </a:r>
            <a:r>
              <a:rPr lang="en-IN" dirty="0"/>
              <a:t>VEMPALLI SALMA</a:t>
            </a:r>
          </a:p>
          <a:p>
            <a:pPr marL="0" lvl="0" indent="0" rtl="0">
              <a:lnSpc>
                <a:spcPct val="100000"/>
              </a:lnSpc>
              <a:spcBef>
                <a:spcPts val="400"/>
              </a:spcBef>
              <a:spcAft>
                <a:spcPts val="0"/>
              </a:spcAft>
              <a:buClr>
                <a:schemeClr val="dk1"/>
              </a:buClr>
              <a:buSzPts val="2000"/>
              <a:buNone/>
            </a:pPr>
            <a:endParaRPr sz="2200" b="1" dirty="0">
              <a:latin typeface="Times New Roman"/>
              <a:ea typeface="Times New Roman"/>
              <a:cs typeface="Times New Roman"/>
              <a:sym typeface="Times New Roman"/>
            </a:endParaRPr>
          </a:p>
          <a:p>
            <a:pPr marL="3086100" lvl="6">
              <a:spcBef>
                <a:spcPts val="400"/>
              </a:spcBef>
              <a:buSzPts val="2000"/>
              <a:buNone/>
            </a:pPr>
            <a:r>
              <a:rPr lang="en-US" b="1" dirty="0">
                <a:latin typeface="Times New Roman"/>
                <a:ea typeface="Times New Roman"/>
                <a:cs typeface="Times New Roman"/>
                <a:sym typeface="Times New Roman"/>
              </a:rPr>
              <a:t>Batch No: </a:t>
            </a:r>
            <a:r>
              <a:rPr lang="en-US" b="1" dirty="0" smtClean="0">
                <a:latin typeface="Times New Roman"/>
                <a:ea typeface="Times New Roman"/>
                <a:cs typeface="Times New Roman"/>
                <a:sym typeface="Times New Roman"/>
              </a:rPr>
              <a:t>14</a:t>
            </a:r>
            <a:endParaRPr b="1" dirty="0">
              <a:latin typeface="Times New Roman"/>
              <a:ea typeface="Times New Roman"/>
              <a:cs typeface="Times New Roman"/>
              <a:sym typeface="Times New Roman"/>
            </a:endParaRPr>
          </a:p>
          <a:p>
            <a:pPr marL="3086100" lvl="6">
              <a:spcBef>
                <a:spcPts val="400"/>
              </a:spcBef>
              <a:buSzPts val="2000"/>
              <a:buNone/>
            </a:pPr>
            <a:r>
              <a:rPr lang="en-US" b="1" dirty="0">
                <a:latin typeface="Times New Roman"/>
                <a:ea typeface="Times New Roman"/>
                <a:cs typeface="Times New Roman"/>
                <a:sym typeface="Times New Roman"/>
              </a:rPr>
              <a:t>Name of the guide: </a:t>
            </a:r>
            <a:r>
              <a:rPr lang="en-US" b="1" dirty="0" err="1" smtClean="0">
                <a:latin typeface="Times New Roman"/>
                <a:ea typeface="Times New Roman"/>
                <a:cs typeface="Times New Roman"/>
                <a:sym typeface="Times New Roman"/>
              </a:rPr>
              <a:t>Mr</a:t>
            </a:r>
            <a:r>
              <a:rPr lang="en-US" b="1" dirty="0" err="1">
                <a:latin typeface="Times New Roman"/>
                <a:ea typeface="Times New Roman"/>
                <a:cs typeface="Times New Roman"/>
                <a:sym typeface="Times New Roman"/>
              </a:rPr>
              <a:t>.</a:t>
            </a:r>
            <a:r>
              <a:rPr lang="en-US" b="1" dirty="0" err="1" smtClean="0">
                <a:latin typeface="Times New Roman"/>
                <a:ea typeface="Times New Roman"/>
                <a:cs typeface="Times New Roman"/>
                <a:sym typeface="Times New Roman"/>
              </a:rPr>
              <a:t>Giridhar</a:t>
            </a:r>
            <a:endParaRPr lang="en-US" b="1" dirty="0" smtClean="0">
              <a:latin typeface="Times New Roman"/>
              <a:ea typeface="Times New Roman"/>
              <a:cs typeface="Times New Roman"/>
              <a:sym typeface="Times New Roman"/>
            </a:endParaRPr>
          </a:p>
          <a:p>
            <a:pPr marL="3086100" lvl="6">
              <a:spcBef>
                <a:spcPts val="400"/>
              </a:spcBef>
              <a:buSzPts val="2000"/>
              <a:buNone/>
            </a:pPr>
            <a:r>
              <a:rPr lang="en-US" b="1" dirty="0" smtClean="0">
                <a:latin typeface="Times New Roman"/>
                <a:ea typeface="Times New Roman"/>
                <a:cs typeface="Times New Roman"/>
                <a:sym typeface="Times New Roman"/>
              </a:rPr>
              <a:t>Date </a:t>
            </a:r>
            <a:r>
              <a:rPr lang="en-US" b="1" dirty="0">
                <a:latin typeface="Times New Roman"/>
                <a:ea typeface="Times New Roman"/>
                <a:cs typeface="Times New Roman"/>
                <a:sym typeface="Times New Roman"/>
              </a:rPr>
              <a:t>of Review: </a:t>
            </a:r>
            <a:r>
              <a:rPr lang="en-US" b="1" dirty="0" smtClean="0">
                <a:latin typeface="Times New Roman"/>
                <a:ea typeface="Times New Roman"/>
                <a:cs typeface="Times New Roman"/>
                <a:sym typeface="Times New Roman"/>
              </a:rPr>
              <a:t>07</a:t>
            </a:r>
            <a:r>
              <a:rPr lang="en-US" b="1" dirty="0" smtClean="0">
                <a:latin typeface="Times New Roman"/>
                <a:ea typeface="Times New Roman"/>
                <a:cs typeface="Times New Roman"/>
                <a:sym typeface="Times New Roman"/>
              </a:rPr>
              <a:t>/04/2021</a:t>
            </a:r>
            <a:endParaRPr b="1" dirty="0">
              <a:latin typeface="Times New Roman"/>
              <a:ea typeface="Times New Roman"/>
              <a:cs typeface="Times New Roman"/>
              <a:sym typeface="Times New Roman"/>
            </a:endParaRPr>
          </a:p>
          <a:p>
            <a:pPr marL="0" lvl="0" indent="0" rtl="0">
              <a:lnSpc>
                <a:spcPct val="100000"/>
              </a:lnSpc>
              <a:spcBef>
                <a:spcPts val="400"/>
              </a:spcBef>
              <a:spcAft>
                <a:spcPts val="0"/>
              </a:spcAft>
              <a:buClr>
                <a:schemeClr val="dk1"/>
              </a:buClr>
              <a:buSzPts val="2000"/>
              <a:buNone/>
            </a:pPr>
            <a:endParaRPr sz="2200" b="1" dirty="0">
              <a:latin typeface="Times New Roman"/>
              <a:ea typeface="Times New Roman"/>
              <a:cs typeface="Times New Roman"/>
              <a:sym typeface="Times New Roman"/>
            </a:endParaRPr>
          </a:p>
          <a:p>
            <a:pPr marL="342900" lvl="0" indent="-342900" algn="l" rtl="0">
              <a:lnSpc>
                <a:spcPct val="100000"/>
              </a:lnSpc>
              <a:spcBef>
                <a:spcPts val="400"/>
              </a:spcBef>
              <a:spcAft>
                <a:spcPts val="0"/>
              </a:spcAft>
              <a:buClr>
                <a:schemeClr val="dk1"/>
              </a:buClr>
              <a:buSzPts val="2000"/>
              <a:buNone/>
            </a:pPr>
            <a:endParaRPr sz="2200" dirty="0">
              <a:latin typeface="Times New Roman"/>
              <a:ea typeface="Times New Roman"/>
              <a:cs typeface="Times New Roman"/>
              <a:sym typeface="Times New Roman"/>
            </a:endParaRPr>
          </a:p>
          <a:p>
            <a:pPr marL="342900" lvl="0" indent="-342900" algn="l" rtl="0">
              <a:lnSpc>
                <a:spcPct val="100000"/>
              </a:lnSpc>
              <a:spcBef>
                <a:spcPts val="640"/>
              </a:spcBef>
              <a:spcAft>
                <a:spcPts val="0"/>
              </a:spcAft>
              <a:buClr>
                <a:schemeClr val="dk1"/>
              </a:buClr>
              <a:buSzPts val="3200"/>
              <a:buNone/>
            </a:pPr>
            <a:endParaRPr dirty="0"/>
          </a:p>
          <a:p>
            <a:pPr marL="342900" lvl="0" indent="-342900" algn="l" rtl="0">
              <a:lnSpc>
                <a:spcPct val="100000"/>
              </a:lnSpc>
              <a:spcBef>
                <a:spcPts val="640"/>
              </a:spcBef>
              <a:spcAft>
                <a:spcPts val="0"/>
              </a:spcAft>
              <a:buClr>
                <a:schemeClr val="dk1"/>
              </a:buClr>
              <a:buSzPts val="3200"/>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5" name="Google Shape;175;p6"/>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solidFill>
                  <a:srgbClr val="002060"/>
                </a:solidFill>
                <a:latin typeface="Times New Roman"/>
                <a:ea typeface="Times New Roman"/>
                <a:cs typeface="Times New Roman"/>
                <a:sym typeface="Times New Roman"/>
              </a:rPr>
              <a:t>10</a:t>
            </a:fld>
            <a:endParaRPr>
              <a:solidFill>
                <a:srgbClr val="002060"/>
              </a:solidFill>
              <a:latin typeface="Times New Roman"/>
              <a:ea typeface="Times New Roman"/>
              <a:cs typeface="Times New Roman"/>
              <a:sym typeface="Times New Roman"/>
            </a:endParaRPr>
          </a:p>
        </p:txBody>
      </p:sp>
      <p:sp>
        <p:nvSpPr>
          <p:cNvPr id="2" name="Rectangle 1"/>
          <p:cNvSpPr/>
          <p:nvPr/>
        </p:nvSpPr>
        <p:spPr>
          <a:xfrm>
            <a:off x="342900" y="479572"/>
            <a:ext cx="7535636" cy="5847755"/>
          </a:xfrm>
          <a:prstGeom prst="rect">
            <a:avLst/>
          </a:prstGeom>
        </p:spPr>
        <p:txBody>
          <a:bodyPr wrap="square">
            <a:spAutoFit/>
          </a:bodyPr>
          <a:lstStyle/>
          <a:p>
            <a:pPr algn="just"/>
            <a:r>
              <a:rPr lang="en-US" sz="2400" u="sng" dirty="0" smtClean="0">
                <a:solidFill>
                  <a:srgbClr val="0DA193"/>
                </a:solidFill>
                <a:latin typeface="Times New Roman" panose="02020603050405020304" pitchFamily="18" charset="0"/>
                <a:cs typeface="Times New Roman" panose="02020603050405020304" pitchFamily="18" charset="0"/>
              </a:rPr>
              <a:t>METHODOLOGY</a:t>
            </a:r>
          </a:p>
          <a:p>
            <a:pPr algn="just"/>
            <a:endParaRPr lang="en-US" dirty="0">
              <a:latin typeface="Times New Roman" panose="02020603050405020304" pitchFamily="18" charset="0"/>
              <a:cs typeface="Times New Roman" panose="02020603050405020304" pitchFamily="18" charset="0"/>
            </a:endParaRPr>
          </a:p>
          <a:p>
            <a:pPr algn="just"/>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ACOUSTIC-BASED </a:t>
            </a:r>
            <a:r>
              <a:rPr lang="en-US" dirty="0">
                <a:latin typeface="Times New Roman" panose="02020603050405020304" pitchFamily="18" charset="0"/>
                <a:cs typeface="Times New Roman" panose="02020603050405020304" pitchFamily="18" charset="0"/>
              </a:rPr>
              <a:t>EVD USING </a:t>
            </a:r>
            <a:r>
              <a:rPr lang="en-US" dirty="0" smtClean="0">
                <a:latin typeface="Times New Roman" panose="02020603050405020304" pitchFamily="18" charset="0"/>
                <a:cs typeface="Times New Roman" panose="02020603050405020304" pitchFamily="18" charset="0"/>
              </a:rPr>
              <a:t>CNN:</a:t>
            </a:r>
            <a:endParaRPr lang="en-US" dirty="0">
              <a:latin typeface="Times New Roman" panose="02020603050405020304" pitchFamily="18" charset="0"/>
              <a:cs typeface="Times New Roman" panose="02020603050405020304" pitchFamily="18" charset="0"/>
            </a:endParaRPr>
          </a:p>
          <a:p>
            <a:pPr marL="457200" indent="-342900" algn="just">
              <a:buAutoNum type="alphaUcPeriod"/>
            </a:pPr>
            <a:r>
              <a:rPr lang="en-US" dirty="0" err="1" smtClean="0">
                <a:solidFill>
                  <a:srgbClr val="0070C0"/>
                </a:solidFill>
                <a:latin typeface="Times New Roman" panose="02020603050405020304" pitchFamily="18" charset="0"/>
                <a:cs typeface="Times New Roman" panose="02020603050405020304" pitchFamily="18" charset="0"/>
              </a:rPr>
              <a:t>Cnn</a:t>
            </a:r>
            <a:r>
              <a:rPr lang="en-US" dirty="0" smtClean="0">
                <a:solidFill>
                  <a:srgbClr val="0070C0"/>
                </a:solidFill>
                <a:latin typeface="Times New Roman" panose="02020603050405020304" pitchFamily="18" charset="0"/>
                <a:cs typeface="Times New Roman" panose="02020603050405020304" pitchFamily="18" charset="0"/>
              </a:rPr>
              <a:t> For Audio Recognition:</a:t>
            </a:r>
          </a:p>
          <a:p>
            <a:pPr marL="114300" algn="just"/>
            <a:endParaRPr lang="en-US" dirty="0" smtClean="0">
              <a:solidFill>
                <a:srgbClr val="0070C0"/>
              </a:solidFill>
              <a:latin typeface="Times New Roman" panose="02020603050405020304" pitchFamily="18" charset="0"/>
              <a:cs typeface="Times New Roman" panose="02020603050405020304" pitchFamily="18" charset="0"/>
            </a:endParaRPr>
          </a:p>
          <a:p>
            <a:pPr marL="400050" indent="-285750" algn="just">
              <a:buFont typeface="Wingdings" panose="05000000000000000000" pitchFamily="2" charset="2"/>
              <a:buChar char="§"/>
            </a:pPr>
            <a:r>
              <a:rPr lang="en-US" dirty="0" smtClean="0">
                <a:latin typeface="Times New Roman" panose="02020603050405020304" pitchFamily="18" charset="0"/>
                <a:cs typeface="Times New Roman" panose="02020603050405020304" pitchFamily="18" charset="0"/>
              </a:rPr>
              <a:t>CNN </a:t>
            </a:r>
            <a:r>
              <a:rPr lang="en-US" dirty="0">
                <a:latin typeface="Times New Roman" panose="02020603050405020304" pitchFamily="18" charset="0"/>
                <a:cs typeface="Times New Roman" panose="02020603050405020304" pitchFamily="18" charset="0"/>
              </a:rPr>
              <a:t>has recently been employed for audio recognition problems successfully, such as in music tagging, environmental/urban sound classification  and automatic speech recognition</a:t>
            </a:r>
            <a:r>
              <a:rPr lang="en-US" dirty="0" smtClean="0">
                <a:latin typeface="Times New Roman" panose="02020603050405020304" pitchFamily="18" charset="0"/>
                <a:cs typeface="Times New Roman" panose="02020603050405020304" pitchFamily="18" charset="0"/>
              </a:rPr>
              <a:t>.</a:t>
            </a:r>
          </a:p>
          <a:p>
            <a:pPr marL="400050" indent="-285750" algn="just">
              <a:buFont typeface="Wingdings" panose="05000000000000000000" pitchFamily="2" charset="2"/>
              <a:buChar char="§"/>
            </a:pPr>
            <a:r>
              <a:rPr lang="en-US" dirty="0" smtClean="0">
                <a:latin typeface="Times New Roman" panose="02020603050405020304" pitchFamily="18" charset="0"/>
                <a:cs typeface="Times New Roman" panose="02020603050405020304" pitchFamily="18" charset="0"/>
              </a:rPr>
              <a:t>The two </a:t>
            </a:r>
            <a:r>
              <a:rPr lang="en-US" dirty="0">
                <a:latin typeface="Times New Roman" panose="02020603050405020304" pitchFamily="18" charset="0"/>
                <a:cs typeface="Times New Roman" panose="02020603050405020304" pitchFamily="18" charset="0"/>
              </a:rPr>
              <a:t>well-known image recognition networks, </a:t>
            </a:r>
            <a:r>
              <a:rPr lang="en-US" dirty="0" err="1">
                <a:latin typeface="Times New Roman" panose="02020603050405020304" pitchFamily="18" charset="0"/>
                <a:cs typeface="Times New Roman" panose="02020603050405020304" pitchFamily="18" charset="0"/>
              </a:rPr>
              <a:t>Alexnet</a:t>
            </a:r>
            <a:r>
              <a:rPr lang="en-US" dirty="0">
                <a:latin typeface="Times New Roman" panose="02020603050405020304" pitchFamily="18" charset="0"/>
                <a:cs typeface="Times New Roman" panose="02020603050405020304" pitchFamily="18" charset="0"/>
              </a:rPr>
              <a:t> and </a:t>
            </a:r>
            <a:r>
              <a:rPr lang="en-US" dirty="0" err="1">
                <a:latin typeface="Times New Roman" panose="02020603050405020304" pitchFamily="18" charset="0"/>
                <a:cs typeface="Times New Roman" panose="02020603050405020304" pitchFamily="18" charset="0"/>
              </a:rPr>
              <a:t>GoogLeNet</a:t>
            </a:r>
            <a:r>
              <a:rPr lang="en-US" dirty="0">
                <a:latin typeface="Times New Roman" panose="02020603050405020304" pitchFamily="18" charset="0"/>
                <a:cs typeface="Times New Roman" panose="02020603050405020304" pitchFamily="18" charset="0"/>
              </a:rPr>
              <a:t>, for classifying environmental </a:t>
            </a:r>
            <a:r>
              <a:rPr lang="en-US" dirty="0" smtClean="0">
                <a:latin typeface="Times New Roman" panose="02020603050405020304" pitchFamily="18" charset="0"/>
                <a:cs typeface="Times New Roman" panose="02020603050405020304" pitchFamily="18" charset="0"/>
              </a:rPr>
              <a:t>sounds are trained </a:t>
            </a:r>
            <a:r>
              <a:rPr lang="en-US" dirty="0">
                <a:latin typeface="Times New Roman" panose="02020603050405020304" pitchFamily="18" charset="0"/>
                <a:cs typeface="Times New Roman" panose="02020603050405020304" pitchFamily="18" charset="0"/>
              </a:rPr>
              <a:t>on audio’s image-based representations, including spectrogram and MFCC. </a:t>
            </a:r>
            <a:endParaRPr lang="en-US" dirty="0" smtClean="0">
              <a:latin typeface="Times New Roman" panose="02020603050405020304" pitchFamily="18" charset="0"/>
              <a:cs typeface="Times New Roman" panose="02020603050405020304" pitchFamily="18" charset="0"/>
            </a:endParaRPr>
          </a:p>
          <a:p>
            <a:pPr marL="400050" indent="-285750" algn="just">
              <a:buFont typeface="Wingdings" panose="05000000000000000000" pitchFamily="2" charset="2"/>
              <a:buChar char="§"/>
            </a:pPr>
            <a:r>
              <a:rPr lang="en-US" dirty="0" smtClean="0">
                <a:latin typeface="Times New Roman" panose="02020603050405020304" pitchFamily="18" charset="0"/>
                <a:cs typeface="Times New Roman" panose="02020603050405020304" pitchFamily="18" charset="0"/>
              </a:rPr>
              <a:t>CNN </a:t>
            </a:r>
            <a:r>
              <a:rPr lang="en-US" dirty="0">
                <a:latin typeface="Times New Roman" panose="02020603050405020304" pitchFamily="18" charset="0"/>
                <a:cs typeface="Times New Roman" panose="02020603050405020304" pitchFamily="18" charset="0"/>
              </a:rPr>
              <a:t>is partially similar to conventional deep neural networks, but it uses additional layers, </a:t>
            </a:r>
            <a:r>
              <a:rPr lang="en-US" dirty="0" smtClean="0">
                <a:latin typeface="Times New Roman" panose="02020603050405020304" pitchFamily="18" charset="0"/>
                <a:cs typeface="Times New Roman" panose="02020603050405020304" pitchFamily="18" charset="0"/>
              </a:rPr>
              <a:t>namely </a:t>
            </a:r>
            <a:r>
              <a:rPr lang="en-US" dirty="0">
                <a:latin typeface="Times New Roman" panose="02020603050405020304" pitchFamily="18" charset="0"/>
                <a:cs typeface="Times New Roman" panose="02020603050405020304" pitchFamily="18" charset="0"/>
              </a:rPr>
              <a:t>convolutional layers and pooling layers, instead of only using a series of fully-connected layers. A CNN in classification task contains two major components: feature learning and classification</a:t>
            </a:r>
            <a:r>
              <a:rPr lang="en-US" dirty="0" smtClean="0">
                <a:latin typeface="Times New Roman" panose="02020603050405020304" pitchFamily="18" charset="0"/>
                <a:cs typeface="Times New Roman" panose="02020603050405020304" pitchFamily="18" charset="0"/>
              </a:rPr>
              <a:t>.</a:t>
            </a:r>
          </a:p>
          <a:p>
            <a:pPr marL="114300" indent="0" algn="just">
              <a:buNone/>
            </a:pPr>
            <a:endParaRPr lang="en-US" dirty="0">
              <a:latin typeface="Times New Roman" panose="02020603050405020304" pitchFamily="18" charset="0"/>
              <a:cs typeface="Times New Roman" panose="02020603050405020304" pitchFamily="18" charset="0"/>
            </a:endParaRPr>
          </a:p>
          <a:p>
            <a:pPr marL="114300" indent="0" algn="just">
              <a:buNone/>
            </a:pPr>
            <a:r>
              <a:rPr lang="en-US" dirty="0">
                <a:latin typeface="Times New Roman" panose="02020603050405020304" pitchFamily="18" charset="0"/>
                <a:cs typeface="Times New Roman" panose="02020603050405020304" pitchFamily="18" charset="0"/>
              </a:rPr>
              <a:t>B</a:t>
            </a:r>
            <a:r>
              <a:rPr lang="en-US" dirty="0">
                <a:solidFill>
                  <a:srgbClr val="00B0F0"/>
                </a:solidFill>
                <a:latin typeface="Times New Roman" panose="02020603050405020304" pitchFamily="18" charset="0"/>
                <a:cs typeface="Times New Roman" panose="02020603050405020304" pitchFamily="18" charset="0"/>
              </a:rPr>
              <a:t>. </a:t>
            </a:r>
            <a:r>
              <a:rPr lang="en-US" dirty="0" err="1">
                <a:solidFill>
                  <a:srgbClr val="00B0F0"/>
                </a:solidFill>
                <a:latin typeface="Times New Roman" panose="02020603050405020304" pitchFamily="18" charset="0"/>
                <a:cs typeface="Times New Roman" panose="02020603050405020304" pitchFamily="18" charset="0"/>
              </a:rPr>
              <a:t>SirenNet</a:t>
            </a:r>
            <a:r>
              <a:rPr lang="en-US" dirty="0">
                <a:solidFill>
                  <a:srgbClr val="00B0F0"/>
                </a:solidFill>
                <a:latin typeface="Times New Roman" panose="02020603050405020304" pitchFamily="18" charset="0"/>
                <a:cs typeface="Times New Roman" panose="02020603050405020304" pitchFamily="18" charset="0"/>
              </a:rPr>
              <a:t>: THE PROPOSED CNN-BASED ENSEMBLE MODEL </a:t>
            </a:r>
            <a:endParaRPr lang="en-US" dirty="0" smtClean="0">
              <a:solidFill>
                <a:srgbClr val="00B0F0"/>
              </a:solidFill>
              <a:latin typeface="Times New Roman" panose="02020603050405020304" pitchFamily="18" charset="0"/>
              <a:cs typeface="Times New Roman" panose="02020603050405020304" pitchFamily="18" charset="0"/>
            </a:endParaRPr>
          </a:p>
          <a:p>
            <a:pPr marL="114300" indent="0" algn="just">
              <a:buNone/>
            </a:pPr>
            <a:endParaRPr lang="en-US" dirty="0">
              <a:latin typeface="Times New Roman" panose="02020603050405020304" pitchFamily="18" charset="0"/>
              <a:cs typeface="Times New Roman" panose="02020603050405020304" pitchFamily="18" charset="0"/>
            </a:endParaRPr>
          </a:p>
          <a:p>
            <a:pPr marL="114300" indent="0" algn="just">
              <a:buNone/>
            </a:pPr>
            <a:endParaRPr lang="en-US" dirty="0">
              <a:latin typeface="Times New Roman" panose="02020603050405020304" pitchFamily="18" charset="0"/>
              <a:cs typeface="Times New Roman" panose="02020603050405020304" pitchFamily="18" charset="0"/>
            </a:endParaRPr>
          </a:p>
          <a:p>
            <a:pPr marL="400050" indent="-285750" algn="just">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CNN-based ensemble model based on these two feature inputs like MFCCs and log-</a:t>
            </a:r>
            <a:r>
              <a:rPr lang="en-US" dirty="0" err="1">
                <a:latin typeface="Times New Roman" panose="02020603050405020304" pitchFamily="18" charset="0"/>
                <a:cs typeface="Times New Roman" panose="02020603050405020304" pitchFamily="18" charset="0"/>
              </a:rPr>
              <a:t>mel</a:t>
            </a:r>
            <a:r>
              <a:rPr lang="en-US" dirty="0">
                <a:latin typeface="Times New Roman" panose="02020603050405020304" pitchFamily="18" charset="0"/>
                <a:cs typeface="Times New Roman" panose="02020603050405020304" pitchFamily="18" charset="0"/>
              </a:rPr>
              <a:t> spectrogram  and assessing the proposed model’s performance in classifying siren sounds, vehicle horns, and noises. Such an ensemble model is called </a:t>
            </a:r>
            <a:r>
              <a:rPr lang="en-US" dirty="0" err="1" smtClean="0">
                <a:latin typeface="Times New Roman" panose="02020603050405020304" pitchFamily="18" charset="0"/>
                <a:cs typeface="Times New Roman" panose="02020603050405020304" pitchFamily="18" charset="0"/>
              </a:rPr>
              <a:t>SirenNet</a:t>
            </a:r>
            <a:r>
              <a:rPr lang="en-US" dirty="0" smtClean="0">
                <a:latin typeface="Times New Roman" panose="02020603050405020304" pitchFamily="18" charset="0"/>
                <a:cs typeface="Times New Roman" panose="02020603050405020304" pitchFamily="18" charset="0"/>
              </a:rPr>
              <a:t>.</a:t>
            </a:r>
          </a:p>
          <a:p>
            <a:pPr marL="114300" indent="0" algn="just">
              <a:buNone/>
            </a:pPr>
            <a:endParaRPr lang="en-US" dirty="0">
              <a:latin typeface="Times New Roman" panose="02020603050405020304" pitchFamily="18" charset="0"/>
              <a:cs typeface="Times New Roman" panose="02020603050405020304" pitchFamily="18" charset="0"/>
            </a:endParaRPr>
          </a:p>
          <a:p>
            <a:pPr marL="114300" indent="0" algn="just">
              <a:buNone/>
            </a:pPr>
            <a:endParaRPr lang="en-US" dirty="0" smtClean="0">
              <a:latin typeface="Times New Roman" panose="02020603050405020304" pitchFamily="18" charset="0"/>
              <a:cs typeface="Times New Roman" panose="02020603050405020304" pitchFamily="18" charset="0"/>
            </a:endParaRPr>
          </a:p>
          <a:p>
            <a:pPr marL="114300" indent="0" algn="just">
              <a:buNone/>
            </a:pPr>
            <a:endParaRPr lang="en-US" dirty="0">
              <a:latin typeface="Times New Roman" panose="02020603050405020304" pitchFamily="18" charset="0"/>
              <a:cs typeface="Times New Roman" panose="02020603050405020304" pitchFamily="18" charset="0"/>
            </a:endParaRPr>
          </a:p>
          <a:p>
            <a:pPr marL="114300" indent="0" algn="just">
              <a:buNone/>
            </a:pPr>
            <a:endParaRPr lang="en-US" dirty="0" smtClean="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0243" y="742950"/>
            <a:ext cx="7620000" cy="4800600"/>
          </a:xfrm>
        </p:spPr>
        <p:txBody>
          <a:bodyPr>
            <a:normAutofit/>
          </a:bodyPr>
          <a:lstStyle/>
          <a:p>
            <a:pPr algn="just"/>
            <a:r>
              <a:rPr lang="en-US" sz="1600" dirty="0">
                <a:latin typeface="Times New Roman" panose="02020603050405020304" pitchFamily="18" charset="0"/>
                <a:cs typeface="Times New Roman" panose="02020603050405020304" pitchFamily="18" charset="0"/>
              </a:rPr>
              <a:t>The proposed architecture consists of two parts: a 2D-CNN stream and a 1D-CNN stream, which are referred to as </a:t>
            </a:r>
            <a:r>
              <a:rPr lang="en-US" sz="1600" dirty="0" err="1">
                <a:latin typeface="Times New Roman" panose="02020603050405020304" pitchFamily="18" charset="0"/>
                <a:cs typeface="Times New Roman" panose="02020603050405020304" pitchFamily="18" charset="0"/>
              </a:rPr>
              <a:t>MLNet</a:t>
            </a:r>
            <a:r>
              <a:rPr lang="en-US" sz="1600" dirty="0">
                <a:latin typeface="Times New Roman" panose="02020603050405020304" pitchFamily="18" charset="0"/>
                <a:cs typeface="Times New Roman" panose="02020603050405020304" pitchFamily="18" charset="0"/>
              </a:rPr>
              <a:t> and </a:t>
            </a:r>
            <a:r>
              <a:rPr lang="en-US" sz="1600" dirty="0" err="1">
                <a:latin typeface="Times New Roman" panose="02020603050405020304" pitchFamily="18" charset="0"/>
                <a:cs typeface="Times New Roman" panose="02020603050405020304" pitchFamily="18" charset="0"/>
              </a:rPr>
              <a:t>WaveNet</a:t>
            </a:r>
            <a:r>
              <a:rPr lang="en-US" sz="1600" dirty="0">
                <a:latin typeface="Times New Roman" panose="02020603050405020304" pitchFamily="18" charset="0"/>
                <a:cs typeface="Times New Roman" panose="02020603050405020304" pitchFamily="18" charset="0"/>
              </a:rPr>
              <a:t>, respectively. The </a:t>
            </a:r>
            <a:r>
              <a:rPr lang="en-US" sz="1600" dirty="0" err="1">
                <a:latin typeface="Times New Roman" panose="02020603050405020304" pitchFamily="18" charset="0"/>
                <a:cs typeface="Times New Roman" panose="02020603050405020304" pitchFamily="18" charset="0"/>
              </a:rPr>
              <a:t>WaveNet</a:t>
            </a:r>
            <a:r>
              <a:rPr lang="en-US" sz="1600" dirty="0">
                <a:latin typeface="Times New Roman" panose="02020603050405020304" pitchFamily="18" charset="0"/>
                <a:cs typeface="Times New Roman" panose="02020603050405020304" pitchFamily="18" charset="0"/>
              </a:rPr>
              <a:t> works directly with raw waveform, while the </a:t>
            </a:r>
            <a:r>
              <a:rPr lang="en-US" sz="1600" dirty="0" err="1">
                <a:latin typeface="Times New Roman" panose="02020603050405020304" pitchFamily="18" charset="0"/>
                <a:cs typeface="Times New Roman" panose="02020603050405020304" pitchFamily="18" charset="0"/>
              </a:rPr>
              <a:t>MLNet</a:t>
            </a:r>
            <a:r>
              <a:rPr lang="en-US" sz="1600" dirty="0">
                <a:latin typeface="Times New Roman" panose="02020603050405020304" pitchFamily="18" charset="0"/>
                <a:cs typeface="Times New Roman" panose="02020603050405020304" pitchFamily="18" charset="0"/>
              </a:rPr>
              <a:t> is trained with aggregated features formed by image-based features (MFCC, and log-</a:t>
            </a:r>
            <a:r>
              <a:rPr lang="en-US" sz="1600" dirty="0" err="1">
                <a:latin typeface="Times New Roman" panose="02020603050405020304" pitchFamily="18" charset="0"/>
                <a:cs typeface="Times New Roman" panose="02020603050405020304" pitchFamily="18" charset="0"/>
              </a:rPr>
              <a:t>mel</a:t>
            </a:r>
            <a:r>
              <a:rPr lang="en-US" sz="1600" dirty="0">
                <a:latin typeface="Times New Roman" panose="02020603050405020304" pitchFamily="18" charset="0"/>
                <a:cs typeface="Times New Roman" panose="02020603050405020304" pitchFamily="18" charset="0"/>
              </a:rPr>
              <a:t> spectrogram). Then, the prediction results (</a:t>
            </a:r>
            <a:r>
              <a:rPr lang="en-US" sz="1600" dirty="0" err="1">
                <a:latin typeface="Times New Roman" panose="02020603050405020304" pitchFamily="18" charset="0"/>
                <a:cs typeface="Times New Roman" panose="02020603050405020304" pitchFamily="18" charset="0"/>
              </a:rPr>
              <a:t>softmax</a:t>
            </a:r>
            <a:r>
              <a:rPr lang="en-US" sz="1600" dirty="0">
                <a:latin typeface="Times New Roman" panose="02020603050405020304" pitchFamily="18" charset="0"/>
                <a:cs typeface="Times New Roman" panose="02020603050405020304" pitchFamily="18" charset="0"/>
              </a:rPr>
              <a:t> values) derived from </a:t>
            </a:r>
            <a:r>
              <a:rPr lang="en-US" sz="1600" dirty="0" err="1">
                <a:latin typeface="Times New Roman" panose="02020603050405020304" pitchFamily="18" charset="0"/>
                <a:cs typeface="Times New Roman" panose="02020603050405020304" pitchFamily="18" charset="0"/>
              </a:rPr>
              <a:t>MLNet</a:t>
            </a:r>
            <a:r>
              <a:rPr lang="en-US" sz="1600" dirty="0">
                <a:latin typeface="Times New Roman" panose="02020603050405020304" pitchFamily="18" charset="0"/>
                <a:cs typeface="Times New Roman" panose="02020603050405020304" pitchFamily="18" charset="0"/>
              </a:rPr>
              <a:t> and </a:t>
            </a:r>
            <a:r>
              <a:rPr lang="en-US" sz="1600" dirty="0" err="1">
                <a:latin typeface="Times New Roman" panose="02020603050405020304" pitchFamily="18" charset="0"/>
                <a:cs typeface="Times New Roman" panose="02020603050405020304" pitchFamily="18" charset="0"/>
              </a:rPr>
              <a:t>WaveNet</a:t>
            </a:r>
            <a:r>
              <a:rPr lang="en-US" sz="1600" dirty="0">
                <a:latin typeface="Times New Roman" panose="02020603050405020304" pitchFamily="18" charset="0"/>
                <a:cs typeface="Times New Roman" panose="02020603050405020304" pitchFamily="18" charset="0"/>
              </a:rPr>
              <a:t> are combined using the averaging method to make the final predictions.</a:t>
            </a:r>
            <a:endParaRPr lang="en-IN" sz="1600" dirty="0">
              <a:latin typeface="Times New Roman" panose="02020603050405020304" pitchFamily="18" charset="0"/>
              <a:cs typeface="Times New Roman" panose="02020603050405020304" pitchFamily="18" charset="0"/>
            </a:endParaRPr>
          </a:p>
          <a:p>
            <a:pPr algn="just"/>
            <a:endParaRPr lang="en-IN" sz="1400"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 y="2008415"/>
            <a:ext cx="7772400" cy="4079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805603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c999135fa6_0_52"/>
          <p:cNvSpPr txBox="1">
            <a:spLocks noGrp="1"/>
          </p:cNvSpPr>
          <p:nvPr>
            <p:ph type="title"/>
          </p:nvPr>
        </p:nvSpPr>
        <p:spPr>
          <a:xfrm>
            <a:off x="381000" y="152400"/>
            <a:ext cx="8229600" cy="3048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100000"/>
              </a:lnSpc>
              <a:spcBef>
                <a:spcPts val="0"/>
              </a:spcBef>
              <a:spcAft>
                <a:spcPts val="0"/>
              </a:spcAft>
              <a:buClr>
                <a:schemeClr val="dk1"/>
              </a:buClr>
              <a:buSzPct val="28947"/>
              <a:buFont typeface="Arial"/>
              <a:buNone/>
            </a:pPr>
            <a:endParaRPr sz="3800" b="1">
              <a:solidFill>
                <a:schemeClr val="lt1"/>
              </a:solidFill>
            </a:endParaRPr>
          </a:p>
          <a:p>
            <a:pPr marL="0" lvl="0" indent="0" algn="ctr" rtl="0">
              <a:lnSpc>
                <a:spcPct val="100000"/>
              </a:lnSpc>
              <a:spcBef>
                <a:spcPts val="0"/>
              </a:spcBef>
              <a:spcAft>
                <a:spcPts val="0"/>
              </a:spcAft>
              <a:buClr>
                <a:schemeClr val="dk1"/>
              </a:buClr>
              <a:buSzPct val="28947"/>
              <a:buFont typeface="Arial"/>
              <a:buNone/>
            </a:pPr>
            <a:r>
              <a:rPr lang="en-US" sz="3800" b="1">
                <a:solidFill>
                  <a:schemeClr val="lt1"/>
                </a:solidFill>
              </a:rPr>
              <a:t>Emergency Vehicle Detection using ANN</a:t>
            </a:r>
            <a:endParaRPr sz="3800"/>
          </a:p>
          <a:p>
            <a:pPr marL="0" lvl="0" indent="0" algn="ctr" rtl="0">
              <a:lnSpc>
                <a:spcPct val="100000"/>
              </a:lnSpc>
              <a:spcBef>
                <a:spcPts val="0"/>
              </a:spcBef>
              <a:spcAft>
                <a:spcPts val="0"/>
              </a:spcAft>
              <a:buClr>
                <a:schemeClr val="lt1"/>
              </a:buClr>
              <a:buSzPct val="100000"/>
              <a:buFont typeface="Calibri"/>
              <a:buNone/>
            </a:pPr>
            <a:endParaRPr sz="3959" b="1">
              <a:solidFill>
                <a:schemeClr val="lt1"/>
              </a:solidFill>
            </a:endParaRPr>
          </a:p>
        </p:txBody>
      </p:sp>
      <p:sp>
        <p:nvSpPr>
          <p:cNvPr id="190" name="Google Shape;190;gc999135fa6_0_5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solidFill>
                  <a:srgbClr val="002060"/>
                </a:solidFill>
                <a:latin typeface="Times New Roman"/>
                <a:ea typeface="Times New Roman"/>
                <a:cs typeface="Times New Roman"/>
                <a:sym typeface="Times New Roman"/>
              </a:rPr>
              <a:t>12</a:t>
            </a:fld>
            <a:endParaRPr>
              <a:solidFill>
                <a:srgbClr val="002060"/>
              </a:solidFill>
              <a:latin typeface="Times New Roman"/>
              <a:ea typeface="Times New Roman"/>
              <a:cs typeface="Times New Roman"/>
              <a:sym typeface="Times New Roman"/>
            </a:endParaRPr>
          </a:p>
        </p:txBody>
      </p:sp>
      <p:sp>
        <p:nvSpPr>
          <p:cNvPr id="191" name="Google Shape;191;gc999135fa6_0_52"/>
          <p:cNvSpPr txBox="1"/>
          <p:nvPr/>
        </p:nvSpPr>
        <p:spPr>
          <a:xfrm>
            <a:off x="155121" y="702129"/>
            <a:ext cx="7731579" cy="5878502"/>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1200"/>
              </a:spcBef>
              <a:spcAft>
                <a:spcPts val="0"/>
              </a:spcAft>
              <a:buNone/>
            </a:pPr>
            <a:r>
              <a:rPr lang="en-US" dirty="0" smtClean="0">
                <a:solidFill>
                  <a:schemeClr val="dk1"/>
                </a:solidFill>
                <a:latin typeface="Times New Roman"/>
                <a:ea typeface="Times New Roman"/>
                <a:cs typeface="Times New Roman"/>
                <a:sym typeface="Times New Roman"/>
              </a:rPr>
              <a:t>The Implementation of the project is carried out using python 3.1 and the following libraries are used:</a:t>
            </a:r>
          </a:p>
          <a:p>
            <a:pPr marL="400050" lvl="0" indent="-400050" algn="l" rtl="0">
              <a:lnSpc>
                <a:spcPct val="150000"/>
              </a:lnSpc>
              <a:spcBef>
                <a:spcPts val="1200"/>
              </a:spcBef>
              <a:spcAft>
                <a:spcPts val="0"/>
              </a:spcAft>
              <a:buFont typeface="+mj-lt"/>
              <a:buAutoNum type="romanUcPeriod"/>
            </a:pPr>
            <a:r>
              <a:rPr lang="en-US" dirty="0" smtClean="0">
                <a:solidFill>
                  <a:schemeClr val="dk1"/>
                </a:solidFill>
                <a:latin typeface="Times New Roman"/>
                <a:ea typeface="Times New Roman"/>
                <a:cs typeface="Times New Roman"/>
                <a:sym typeface="Times New Roman"/>
              </a:rPr>
              <a:t>PANDAS</a:t>
            </a:r>
          </a:p>
          <a:p>
            <a:pPr marL="400050" lvl="0" indent="-400050" algn="l" rtl="0">
              <a:lnSpc>
                <a:spcPct val="150000"/>
              </a:lnSpc>
              <a:spcBef>
                <a:spcPts val="1200"/>
              </a:spcBef>
              <a:spcAft>
                <a:spcPts val="0"/>
              </a:spcAft>
              <a:buFont typeface="+mj-lt"/>
              <a:buAutoNum type="romanUcPeriod"/>
            </a:pPr>
            <a:r>
              <a:rPr lang="en-US" dirty="0" smtClean="0">
                <a:solidFill>
                  <a:schemeClr val="dk1"/>
                </a:solidFill>
                <a:latin typeface="Times New Roman"/>
                <a:ea typeface="Times New Roman"/>
                <a:cs typeface="Times New Roman"/>
                <a:sym typeface="Times New Roman"/>
              </a:rPr>
              <a:t>TENSOR FLOW</a:t>
            </a:r>
          </a:p>
          <a:p>
            <a:pPr marL="400050" lvl="0" indent="-400050" algn="l" rtl="0">
              <a:lnSpc>
                <a:spcPct val="150000"/>
              </a:lnSpc>
              <a:spcBef>
                <a:spcPts val="1200"/>
              </a:spcBef>
              <a:spcAft>
                <a:spcPts val="0"/>
              </a:spcAft>
              <a:buFont typeface="+mj-lt"/>
              <a:buAutoNum type="romanUcPeriod"/>
            </a:pPr>
            <a:r>
              <a:rPr lang="en-US" dirty="0" smtClean="0">
                <a:solidFill>
                  <a:schemeClr val="dk1"/>
                </a:solidFill>
                <a:latin typeface="Times New Roman"/>
                <a:ea typeface="Times New Roman"/>
                <a:cs typeface="Times New Roman"/>
                <a:sym typeface="Times New Roman"/>
              </a:rPr>
              <a:t>LIBROSA</a:t>
            </a:r>
          </a:p>
          <a:p>
            <a:pPr marL="400050" lvl="0" indent="-400050" algn="l" rtl="0">
              <a:lnSpc>
                <a:spcPct val="150000"/>
              </a:lnSpc>
              <a:spcBef>
                <a:spcPts val="1200"/>
              </a:spcBef>
              <a:spcAft>
                <a:spcPts val="0"/>
              </a:spcAft>
              <a:buFont typeface="+mj-lt"/>
              <a:buAutoNum type="romanUcPeriod"/>
            </a:pPr>
            <a:r>
              <a:rPr lang="en-US" dirty="0" smtClean="0">
                <a:solidFill>
                  <a:schemeClr val="dk1"/>
                </a:solidFill>
                <a:latin typeface="Times New Roman"/>
                <a:ea typeface="Times New Roman"/>
                <a:cs typeface="Times New Roman"/>
                <a:sym typeface="Times New Roman"/>
              </a:rPr>
              <a:t>NUMPY</a:t>
            </a:r>
          </a:p>
          <a:p>
            <a:pPr marL="400050" lvl="0" indent="-400050" algn="l" rtl="0">
              <a:lnSpc>
                <a:spcPct val="150000"/>
              </a:lnSpc>
              <a:spcBef>
                <a:spcPts val="1200"/>
              </a:spcBef>
              <a:spcAft>
                <a:spcPts val="0"/>
              </a:spcAft>
              <a:buFont typeface="+mj-lt"/>
              <a:buAutoNum type="romanUcPeriod"/>
            </a:pPr>
            <a:r>
              <a:rPr lang="en-US" dirty="0" smtClean="0">
                <a:solidFill>
                  <a:schemeClr val="dk1"/>
                </a:solidFill>
                <a:latin typeface="Times New Roman"/>
                <a:ea typeface="Times New Roman"/>
                <a:cs typeface="Times New Roman"/>
                <a:sym typeface="Times New Roman"/>
              </a:rPr>
              <a:t>SCIKIT LEARN</a:t>
            </a:r>
          </a:p>
          <a:p>
            <a:pPr marL="400050" lvl="0" indent="-400050" algn="l" rtl="0">
              <a:lnSpc>
                <a:spcPct val="150000"/>
              </a:lnSpc>
              <a:spcBef>
                <a:spcPts val="1200"/>
              </a:spcBef>
              <a:spcAft>
                <a:spcPts val="0"/>
              </a:spcAft>
              <a:buFont typeface="+mj-lt"/>
              <a:buAutoNum type="romanUcPeriod"/>
            </a:pPr>
            <a:r>
              <a:rPr lang="en-US" dirty="0" smtClean="0">
                <a:solidFill>
                  <a:schemeClr val="dk1"/>
                </a:solidFill>
                <a:latin typeface="Times New Roman"/>
                <a:ea typeface="Times New Roman"/>
                <a:cs typeface="Times New Roman"/>
                <a:sym typeface="Times New Roman"/>
              </a:rPr>
              <a:t>MATPLOTLIB</a:t>
            </a:r>
          </a:p>
          <a:p>
            <a:pPr marL="400050" lvl="0" indent="-400050" algn="l" rtl="0">
              <a:lnSpc>
                <a:spcPct val="150000"/>
              </a:lnSpc>
              <a:spcBef>
                <a:spcPts val="1200"/>
              </a:spcBef>
              <a:spcAft>
                <a:spcPts val="0"/>
              </a:spcAft>
              <a:buFont typeface="+mj-lt"/>
              <a:buAutoNum type="romanUcPeriod"/>
            </a:pPr>
            <a:r>
              <a:rPr lang="en-US" dirty="0" smtClean="0">
                <a:solidFill>
                  <a:schemeClr val="dk1"/>
                </a:solidFill>
                <a:latin typeface="Times New Roman"/>
                <a:ea typeface="Times New Roman"/>
                <a:cs typeface="Times New Roman"/>
                <a:sym typeface="Times New Roman"/>
              </a:rPr>
              <a:t>SEABORN</a:t>
            </a:r>
          </a:p>
          <a:p>
            <a:pPr marL="400050" lvl="0" indent="-400050" algn="l" rtl="0">
              <a:lnSpc>
                <a:spcPct val="150000"/>
              </a:lnSpc>
              <a:spcBef>
                <a:spcPts val="1200"/>
              </a:spcBef>
              <a:spcAft>
                <a:spcPts val="0"/>
              </a:spcAft>
              <a:buFont typeface="+mj-lt"/>
              <a:buAutoNum type="romanUcPeriod"/>
            </a:pPr>
            <a:r>
              <a:rPr lang="en-US" dirty="0" smtClean="0">
                <a:solidFill>
                  <a:schemeClr val="dk1"/>
                </a:solidFill>
                <a:latin typeface="Times New Roman"/>
                <a:ea typeface="Times New Roman"/>
                <a:cs typeface="Times New Roman"/>
                <a:sym typeface="Times New Roman"/>
              </a:rPr>
              <a:t>KERAS</a:t>
            </a:r>
            <a:endParaRPr lang="en-US" dirty="0" smtClean="0">
              <a:solidFill>
                <a:schemeClr val="dk1"/>
              </a:solidFill>
              <a:latin typeface="Times New Roman"/>
              <a:ea typeface="Times New Roman"/>
              <a:cs typeface="Times New Roman"/>
              <a:sym typeface="Times New Roman"/>
            </a:endParaRPr>
          </a:p>
          <a:p>
            <a:pPr marL="0" lvl="0" indent="0" algn="l" rtl="0">
              <a:lnSpc>
                <a:spcPct val="150000"/>
              </a:lnSpc>
              <a:spcBef>
                <a:spcPts val="1200"/>
              </a:spcBef>
              <a:spcAft>
                <a:spcPts val="0"/>
              </a:spcAft>
              <a:buNone/>
            </a:pPr>
            <a:endParaRPr sz="1800" dirty="0" smtClean="0">
              <a:solidFill>
                <a:schemeClr val="dk1"/>
              </a:solidFill>
              <a:highlight>
                <a:srgbClr val="FFFFFF"/>
              </a:highlight>
              <a:latin typeface="Times New Roman"/>
              <a:ea typeface="Times New Roman"/>
              <a:cs typeface="Times New Roman"/>
              <a:sym typeface="Times New Roman"/>
            </a:endParaRPr>
          </a:p>
          <a:p>
            <a:pPr marL="1054100" lvl="0" indent="0" algn="l" rtl="0">
              <a:lnSpc>
                <a:spcPct val="150000"/>
              </a:lnSpc>
              <a:spcBef>
                <a:spcPts val="0"/>
              </a:spcBef>
              <a:spcAft>
                <a:spcPts val="0"/>
              </a:spcAft>
              <a:buClr>
                <a:schemeClr val="dk1"/>
              </a:buClr>
              <a:buSzPts val="1100"/>
              <a:buFont typeface="Arial"/>
              <a:buNone/>
            </a:pPr>
            <a:endParaRPr sz="1800" dirty="0" smtClean="0">
              <a:solidFill>
                <a:schemeClr val="dk1"/>
              </a:solidFill>
              <a:highlight>
                <a:srgbClr val="FFFFFF"/>
              </a:highlight>
              <a:latin typeface="Times New Roman"/>
              <a:ea typeface="Times New Roman"/>
              <a:cs typeface="Times New Roman"/>
              <a:sym typeface="Times New Roman"/>
            </a:endParaRPr>
          </a:p>
          <a:p>
            <a:pPr marL="1371600" lvl="0" indent="0" algn="l" rtl="0">
              <a:lnSpc>
                <a:spcPct val="150000"/>
              </a:lnSpc>
              <a:spcBef>
                <a:spcPts val="0"/>
              </a:spcBef>
              <a:spcAft>
                <a:spcPts val="0"/>
              </a:spcAft>
              <a:buNone/>
            </a:pPr>
            <a:r>
              <a:rPr lang="en-US" sz="1800" dirty="0" smtClean="0">
                <a:solidFill>
                  <a:schemeClr val="dk1"/>
                </a:solidFill>
                <a:highlight>
                  <a:srgbClr val="FFFFFF"/>
                </a:highlight>
                <a:latin typeface="Times New Roman"/>
                <a:ea typeface="Times New Roman"/>
                <a:cs typeface="Times New Roman"/>
                <a:sym typeface="Times New Roman"/>
              </a:rPr>
              <a:t>                </a:t>
            </a:r>
            <a:endParaRPr dirty="0">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p8"/>
          <p:cNvSpPr txBox="1">
            <a:spLocks noGrp="1"/>
          </p:cNvSpPr>
          <p:nvPr>
            <p:ph type="title"/>
          </p:nvPr>
        </p:nvSpPr>
        <p:spPr>
          <a:xfrm>
            <a:off x="326571" y="242207"/>
            <a:ext cx="3453493" cy="3048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lt1"/>
              </a:buClr>
              <a:buSzPts val="3959"/>
              <a:buFont typeface="Calibri"/>
              <a:buNone/>
            </a:pPr>
            <a:r>
              <a:rPr lang="en-IN" sz="2800" u="sng" dirty="0" smtClean="0">
                <a:solidFill>
                  <a:srgbClr val="0DA193"/>
                </a:solidFill>
              </a:rPr>
              <a:t>PRELIMINARY DATA</a:t>
            </a:r>
            <a:endParaRPr sz="2800" u="sng" dirty="0">
              <a:solidFill>
                <a:srgbClr val="0DA193"/>
              </a:solidFill>
            </a:endParaRPr>
          </a:p>
        </p:txBody>
      </p:sp>
      <p:sp>
        <p:nvSpPr>
          <p:cNvPr id="199" name="Google Shape;199;p8"/>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solidFill>
                  <a:srgbClr val="002060"/>
                </a:solidFill>
                <a:latin typeface="Times New Roman"/>
                <a:ea typeface="Times New Roman"/>
                <a:cs typeface="Times New Roman"/>
                <a:sym typeface="Times New Roman"/>
              </a:rPr>
              <a:t>13</a:t>
            </a:fld>
            <a:endParaRPr>
              <a:solidFill>
                <a:srgbClr val="002060"/>
              </a:solidFill>
              <a:latin typeface="Times New Roman"/>
              <a:ea typeface="Times New Roman"/>
              <a:cs typeface="Times New Roman"/>
              <a:sym typeface="Times New Roman"/>
            </a:endParaRPr>
          </a:p>
        </p:txBody>
      </p:sp>
      <p:sp>
        <p:nvSpPr>
          <p:cNvPr id="196" name="Google Shape;196;p8"/>
          <p:cNvSpPr txBox="1">
            <a:spLocks noGrp="1"/>
          </p:cNvSpPr>
          <p:nvPr>
            <p:ph type="body" idx="1"/>
          </p:nvPr>
        </p:nvSpPr>
        <p:spPr>
          <a:xfrm>
            <a:off x="211766" y="700957"/>
            <a:ext cx="8148463" cy="5938547"/>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1800"/>
              <a:buFont typeface="Arial"/>
              <a:buNone/>
            </a:pPr>
            <a:r>
              <a:rPr lang="en-US" sz="1800" b="1" dirty="0" smtClean="0">
                <a:latin typeface="Times New Roman"/>
                <a:ea typeface="Times New Roman"/>
                <a:cs typeface="Times New Roman"/>
                <a:sym typeface="Times New Roman"/>
              </a:rPr>
              <a:t>1. Pre-processing</a:t>
            </a:r>
            <a:endParaRPr sz="1800" dirty="0" smtClean="0">
              <a:latin typeface="Times New Roman"/>
              <a:ea typeface="Times New Roman"/>
              <a:cs typeface="Times New Roman"/>
              <a:sym typeface="Times New Roman"/>
            </a:endParaRPr>
          </a:p>
          <a:p>
            <a:pPr marL="0" lvl="0" indent="0" algn="l" rtl="0">
              <a:lnSpc>
                <a:spcPct val="90000"/>
              </a:lnSpc>
              <a:spcBef>
                <a:spcPts val="0"/>
              </a:spcBef>
              <a:spcAft>
                <a:spcPts val="0"/>
              </a:spcAft>
              <a:buClr>
                <a:schemeClr val="dk1"/>
              </a:buClr>
              <a:buSzPts val="1800"/>
              <a:buFont typeface="Arial"/>
              <a:buNone/>
            </a:pPr>
            <a:endParaRPr sz="1800" dirty="0" smtClean="0">
              <a:latin typeface="Times New Roman"/>
              <a:ea typeface="Times New Roman"/>
              <a:cs typeface="Times New Roman"/>
              <a:sym typeface="Times New Roman"/>
            </a:endParaRPr>
          </a:p>
          <a:p>
            <a:pPr marL="228600" lvl="0" indent="-228600" algn="l" rtl="0">
              <a:lnSpc>
                <a:spcPct val="90000"/>
              </a:lnSpc>
              <a:spcBef>
                <a:spcPts val="0"/>
              </a:spcBef>
              <a:spcAft>
                <a:spcPts val="0"/>
              </a:spcAft>
              <a:buSzPts val="1800"/>
              <a:buChar char="•"/>
            </a:pPr>
            <a:r>
              <a:rPr lang="en-US" sz="1800" dirty="0" smtClean="0">
                <a:latin typeface="Times New Roman"/>
                <a:ea typeface="Times New Roman"/>
                <a:cs typeface="Times New Roman"/>
                <a:sym typeface="Times New Roman"/>
              </a:rPr>
              <a:t>Raw traffic audio from the microphone array is provided to the pre-processing module as input. </a:t>
            </a:r>
            <a:endParaRPr sz="2800" dirty="0" smtClean="0"/>
          </a:p>
          <a:p>
            <a:pPr marL="228600" lvl="0" indent="-114300" algn="l" rtl="0">
              <a:lnSpc>
                <a:spcPct val="90000"/>
              </a:lnSpc>
              <a:spcBef>
                <a:spcPts val="0"/>
              </a:spcBef>
              <a:spcAft>
                <a:spcPts val="0"/>
              </a:spcAft>
              <a:buClr>
                <a:schemeClr val="dk1"/>
              </a:buClr>
              <a:buSzPts val="1800"/>
              <a:buFont typeface="Arial"/>
              <a:buNone/>
            </a:pPr>
            <a:endParaRPr sz="1800" dirty="0" smtClean="0">
              <a:latin typeface="Times New Roman"/>
              <a:ea typeface="Times New Roman"/>
              <a:cs typeface="Times New Roman"/>
              <a:sym typeface="Times New Roman"/>
            </a:endParaRPr>
          </a:p>
          <a:p>
            <a:pPr marL="228600" lvl="0" indent="-228600" algn="l" rtl="0">
              <a:lnSpc>
                <a:spcPct val="90000"/>
              </a:lnSpc>
              <a:spcBef>
                <a:spcPts val="0"/>
              </a:spcBef>
              <a:spcAft>
                <a:spcPts val="0"/>
              </a:spcAft>
              <a:buSzPts val="1800"/>
              <a:buChar char="•"/>
            </a:pPr>
            <a:r>
              <a:rPr lang="en-US" sz="1800" dirty="0" smtClean="0">
                <a:latin typeface="Times New Roman"/>
                <a:ea typeface="Times New Roman"/>
                <a:cs typeface="Times New Roman"/>
                <a:sym typeface="Times New Roman"/>
              </a:rPr>
              <a:t>This module uses a sample of several different clear siren sounds as a secondary input. </a:t>
            </a:r>
            <a:endParaRPr sz="2800" dirty="0" smtClean="0"/>
          </a:p>
          <a:p>
            <a:pPr marL="228600" lvl="0" indent="-114300" algn="l" rtl="0">
              <a:lnSpc>
                <a:spcPct val="90000"/>
              </a:lnSpc>
              <a:spcBef>
                <a:spcPts val="0"/>
              </a:spcBef>
              <a:spcAft>
                <a:spcPts val="0"/>
              </a:spcAft>
              <a:buClr>
                <a:schemeClr val="dk1"/>
              </a:buClr>
              <a:buSzPts val="1800"/>
              <a:buFont typeface="Arial"/>
              <a:buNone/>
            </a:pPr>
            <a:endParaRPr sz="1800" dirty="0" smtClean="0">
              <a:latin typeface="Times New Roman"/>
              <a:ea typeface="Times New Roman"/>
              <a:cs typeface="Times New Roman"/>
              <a:sym typeface="Times New Roman"/>
            </a:endParaRPr>
          </a:p>
          <a:p>
            <a:pPr marL="228600" lvl="0" indent="-228600" algn="l" rtl="0">
              <a:lnSpc>
                <a:spcPct val="90000"/>
              </a:lnSpc>
              <a:spcBef>
                <a:spcPts val="0"/>
              </a:spcBef>
              <a:spcAft>
                <a:spcPts val="0"/>
              </a:spcAft>
              <a:buSzPts val="1800"/>
              <a:buChar char="•"/>
            </a:pPr>
            <a:r>
              <a:rPr lang="en-US" sz="1800" dirty="0" smtClean="0">
                <a:latin typeface="Times New Roman"/>
                <a:ea typeface="Times New Roman"/>
                <a:cs typeface="Times New Roman"/>
                <a:sym typeface="Times New Roman"/>
              </a:rPr>
              <a:t>Both inputs are converted to frequency domain from time-domain using the concept of fast Fourier Transform. Siren sounds are extracted and provided as input to the detection module. </a:t>
            </a:r>
            <a:endParaRPr sz="2800" dirty="0" smtClean="0"/>
          </a:p>
          <a:p>
            <a:pPr marL="0" lvl="0" indent="0" algn="l" rtl="0">
              <a:lnSpc>
                <a:spcPct val="90000"/>
              </a:lnSpc>
              <a:spcBef>
                <a:spcPts val="1000"/>
              </a:spcBef>
              <a:spcAft>
                <a:spcPts val="0"/>
              </a:spcAft>
              <a:buClr>
                <a:schemeClr val="dk1"/>
              </a:buClr>
              <a:buSzPts val="2800"/>
              <a:buFont typeface="Arial"/>
              <a:buNone/>
            </a:pPr>
            <a:r>
              <a:rPr lang="en-US" sz="2800" dirty="0"/>
              <a:t/>
            </a:r>
            <a:br>
              <a:rPr lang="en-US" sz="2800" dirty="0"/>
            </a:br>
            <a:endParaRPr dirty="0"/>
          </a:p>
        </p:txBody>
      </p:sp>
      <p:pic>
        <p:nvPicPr>
          <p:cNvPr id="8" name="Google Shape;183;gc93bf6d461_1_43"/>
          <p:cNvPicPr preferRelativeResize="0"/>
          <p:nvPr/>
        </p:nvPicPr>
        <p:blipFill rotWithShape="1">
          <a:blip r:embed="rId3">
            <a:alphaModFix/>
          </a:blip>
          <a:srcRect l="45315" t="20788" r="1182" b="31055"/>
          <a:stretch/>
        </p:blipFill>
        <p:spPr>
          <a:xfrm>
            <a:off x="1881615" y="3670231"/>
            <a:ext cx="5069516" cy="249380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6" name="Google Shape;206;gb8ef9cd58e_0_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solidFill>
                  <a:srgbClr val="000000"/>
                </a:solidFill>
              </a:rPr>
              <a:t>14</a:t>
            </a:fld>
            <a:endParaRPr>
              <a:solidFill>
                <a:srgbClr val="000000"/>
              </a:solidFill>
            </a:endParaRPr>
          </a:p>
        </p:txBody>
      </p:sp>
      <p:sp>
        <p:nvSpPr>
          <p:cNvPr id="207" name="Google Shape;207;gb8ef9cd58e_0_2"/>
          <p:cNvSpPr txBox="1">
            <a:spLocks noGrp="1"/>
          </p:cNvSpPr>
          <p:nvPr>
            <p:ph type="body" idx="1"/>
          </p:nvPr>
        </p:nvSpPr>
        <p:spPr>
          <a:xfrm>
            <a:off x="152400" y="432707"/>
            <a:ext cx="8256814" cy="550504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SzPts val="1800"/>
              <a:buNone/>
            </a:pPr>
            <a:r>
              <a:rPr lang="en-US" sz="1800" b="1" dirty="0">
                <a:latin typeface="Times New Roman"/>
                <a:ea typeface="Times New Roman"/>
                <a:cs typeface="Times New Roman"/>
                <a:sym typeface="Times New Roman"/>
              </a:rPr>
              <a:t>Studying the audio signals</a:t>
            </a:r>
            <a:endParaRPr sz="1800" b="1" dirty="0">
              <a:latin typeface="Times New Roman"/>
              <a:ea typeface="Times New Roman"/>
              <a:cs typeface="Times New Roman"/>
              <a:sym typeface="Times New Roman"/>
            </a:endParaRPr>
          </a:p>
          <a:p>
            <a:pPr marL="0" lvl="0" indent="0" algn="l" rtl="0">
              <a:lnSpc>
                <a:spcPct val="90000"/>
              </a:lnSpc>
              <a:spcBef>
                <a:spcPts val="0"/>
              </a:spcBef>
              <a:spcAft>
                <a:spcPts val="0"/>
              </a:spcAft>
              <a:buSzPts val="1800"/>
              <a:buNone/>
            </a:pPr>
            <a:endParaRPr sz="1800" b="1" dirty="0">
              <a:latin typeface="Times New Roman"/>
              <a:ea typeface="Times New Roman"/>
              <a:cs typeface="Times New Roman"/>
              <a:sym typeface="Times New Roman"/>
            </a:endParaRPr>
          </a:p>
          <a:p>
            <a:pPr marL="228600" lvl="0" indent="-228600" algn="l" rtl="0">
              <a:lnSpc>
                <a:spcPct val="100000"/>
              </a:lnSpc>
              <a:spcBef>
                <a:spcPts val="0"/>
              </a:spcBef>
              <a:spcAft>
                <a:spcPts val="0"/>
              </a:spcAft>
              <a:buSzPts val="1800"/>
              <a:buChar char="•"/>
            </a:pPr>
            <a:r>
              <a:rPr lang="en-US" sz="1800" dirty="0">
                <a:latin typeface="Times New Roman"/>
                <a:ea typeface="Times New Roman"/>
                <a:cs typeface="Times New Roman"/>
                <a:sym typeface="Times New Roman"/>
              </a:rPr>
              <a:t>The study of audio signals involves analysis of signal, extracting its properties, </a:t>
            </a:r>
            <a:r>
              <a:rPr lang="en-US" sz="1800" dirty="0" smtClean="0">
                <a:latin typeface="Times New Roman"/>
                <a:ea typeface="Times New Roman"/>
                <a:cs typeface="Times New Roman"/>
                <a:sym typeface="Times New Roman"/>
              </a:rPr>
              <a:t>predicting behavior, finding </a:t>
            </a:r>
            <a:r>
              <a:rPr lang="en-US" sz="1800" dirty="0">
                <a:latin typeface="Times New Roman"/>
                <a:ea typeface="Times New Roman"/>
                <a:cs typeface="Times New Roman"/>
                <a:sym typeface="Times New Roman"/>
              </a:rPr>
              <a:t>out if any specific pattern is present in the signal, etc. </a:t>
            </a:r>
            <a:endParaRPr sz="2800" dirty="0"/>
          </a:p>
          <a:p>
            <a:pPr marL="228600" lvl="0" indent="-114300" algn="l" rtl="0">
              <a:lnSpc>
                <a:spcPct val="100000"/>
              </a:lnSpc>
              <a:spcBef>
                <a:spcPts val="0"/>
              </a:spcBef>
              <a:spcAft>
                <a:spcPts val="0"/>
              </a:spcAft>
              <a:buSzPts val="1800"/>
              <a:buNone/>
            </a:pPr>
            <a:endParaRPr sz="1800" dirty="0">
              <a:latin typeface="Times New Roman"/>
              <a:ea typeface="Times New Roman"/>
              <a:cs typeface="Times New Roman"/>
              <a:sym typeface="Times New Roman"/>
            </a:endParaRPr>
          </a:p>
          <a:p>
            <a:pPr marL="228600" lvl="0" indent="-228600" algn="l" rtl="0">
              <a:lnSpc>
                <a:spcPct val="100000"/>
              </a:lnSpc>
              <a:spcBef>
                <a:spcPts val="0"/>
              </a:spcBef>
              <a:spcAft>
                <a:spcPts val="0"/>
              </a:spcAft>
              <a:buClr>
                <a:srgbClr val="24292E"/>
              </a:buClr>
              <a:buSzPts val="1800"/>
              <a:buChar char="•"/>
            </a:pPr>
            <a:r>
              <a:rPr lang="en-US" sz="1800" dirty="0">
                <a:solidFill>
                  <a:srgbClr val="24292E"/>
                </a:solidFill>
                <a:latin typeface="Times New Roman"/>
                <a:ea typeface="Times New Roman"/>
                <a:cs typeface="Times New Roman"/>
                <a:sym typeface="Times New Roman"/>
              </a:rPr>
              <a:t>From audio files we need to extract important features i.e. MFCCs, Spectral Centroid, Zero Crossing Rate, Chroma Frequencies, Spectral Roll-off.</a:t>
            </a:r>
            <a:r>
              <a:rPr lang="en-US" sz="1800" dirty="0">
                <a:latin typeface="Times New Roman"/>
                <a:ea typeface="Times New Roman"/>
                <a:cs typeface="Times New Roman"/>
                <a:sym typeface="Times New Roman"/>
              </a:rPr>
              <a:t> </a:t>
            </a:r>
            <a:endParaRPr sz="2800" dirty="0"/>
          </a:p>
          <a:p>
            <a:pPr marL="228600" lvl="0" indent="-114300" algn="l" rtl="0">
              <a:lnSpc>
                <a:spcPct val="100000"/>
              </a:lnSpc>
              <a:spcBef>
                <a:spcPts val="0"/>
              </a:spcBef>
              <a:spcAft>
                <a:spcPts val="0"/>
              </a:spcAft>
              <a:buSzPts val="1800"/>
              <a:buNone/>
            </a:pPr>
            <a:endParaRPr sz="1800" dirty="0">
              <a:latin typeface="Times New Roman"/>
              <a:ea typeface="Times New Roman"/>
              <a:cs typeface="Times New Roman"/>
              <a:sym typeface="Times New Roman"/>
            </a:endParaRPr>
          </a:p>
          <a:p>
            <a:pPr marL="228600" lvl="0" indent="-228600" algn="l" rtl="0">
              <a:lnSpc>
                <a:spcPct val="100000"/>
              </a:lnSpc>
              <a:spcBef>
                <a:spcPts val="0"/>
              </a:spcBef>
              <a:spcAft>
                <a:spcPts val="0"/>
              </a:spcAft>
              <a:buSzPts val="1800"/>
              <a:buChar char="•"/>
            </a:pPr>
            <a:r>
              <a:rPr lang="en-US" sz="1800" dirty="0">
                <a:latin typeface="Times New Roman"/>
                <a:ea typeface="Times New Roman"/>
                <a:cs typeface="Times New Roman"/>
                <a:sym typeface="Times New Roman"/>
              </a:rPr>
              <a:t>The input audio signal has environmental sounds like vehicle horns, human noise, etc. along with siren sounds of emergency vehicles.</a:t>
            </a:r>
            <a:endParaRPr sz="2800" dirty="0"/>
          </a:p>
          <a:p>
            <a:pPr marL="0" lvl="0" indent="0" algn="l" rtl="0">
              <a:lnSpc>
                <a:spcPct val="100000"/>
              </a:lnSpc>
              <a:spcBef>
                <a:spcPts val="360"/>
              </a:spcBef>
              <a:spcAft>
                <a:spcPts val="0"/>
              </a:spcAft>
              <a:buSzPts val="1800"/>
              <a:buNone/>
            </a:pPr>
            <a:endParaRPr dirty="0"/>
          </a:p>
        </p:txBody>
      </p:sp>
      <p:pic>
        <p:nvPicPr>
          <p:cNvPr id="208" name="Google Shape;208;gb8ef9cd58e_0_2"/>
          <p:cNvPicPr preferRelativeResize="0"/>
          <p:nvPr/>
        </p:nvPicPr>
        <p:blipFill rotWithShape="1">
          <a:blip r:embed="rId3">
            <a:alphaModFix/>
          </a:blip>
          <a:srcRect/>
          <a:stretch/>
        </p:blipFill>
        <p:spPr>
          <a:xfrm>
            <a:off x="1575046" y="3579735"/>
            <a:ext cx="2486025" cy="2095500"/>
          </a:xfrm>
          <a:prstGeom prst="rect">
            <a:avLst/>
          </a:prstGeom>
          <a:noFill/>
          <a:ln>
            <a:noFill/>
          </a:ln>
        </p:spPr>
      </p:pic>
      <p:pic>
        <p:nvPicPr>
          <p:cNvPr id="209" name="Google Shape;209;gb8ef9cd58e_0_2"/>
          <p:cNvPicPr preferRelativeResize="0"/>
          <p:nvPr/>
        </p:nvPicPr>
        <p:blipFill rotWithShape="1">
          <a:blip r:embed="rId4">
            <a:alphaModFix/>
          </a:blip>
          <a:srcRect/>
          <a:stretch/>
        </p:blipFill>
        <p:spPr>
          <a:xfrm>
            <a:off x="4431681" y="3565447"/>
            <a:ext cx="2571751" cy="2124075"/>
          </a:xfrm>
          <a:prstGeom prst="rect">
            <a:avLst/>
          </a:prstGeom>
          <a:noFill/>
          <a:ln>
            <a:noFill/>
          </a:ln>
        </p:spPr>
      </p:pic>
      <p:sp>
        <p:nvSpPr>
          <p:cNvPr id="210" name="Google Shape;210;gb8ef9cd58e_0_2"/>
          <p:cNvSpPr txBox="1"/>
          <p:nvPr/>
        </p:nvSpPr>
        <p:spPr>
          <a:xfrm>
            <a:off x="1318063" y="5419725"/>
            <a:ext cx="3000000" cy="406200"/>
          </a:xfrm>
          <a:prstGeom prst="rect">
            <a:avLst/>
          </a:prstGeom>
          <a:noFill/>
          <a:ln>
            <a:noFill/>
          </a:ln>
        </p:spPr>
        <p:txBody>
          <a:bodyPr spcFirstLastPara="1" wrap="square" lIns="91425" tIns="91425" rIns="91425" bIns="91425" anchor="t" anchorCtr="0">
            <a:spAutoFit/>
          </a:bodyPr>
          <a:lstStyle/>
          <a:p>
            <a:pPr marL="0" marR="0" lvl="0" indent="0" algn="ctr" rtl="0">
              <a:lnSpc>
                <a:spcPct val="90000"/>
              </a:lnSpc>
              <a:spcBef>
                <a:spcPts val="1000"/>
              </a:spcBef>
              <a:spcAft>
                <a:spcPts val="0"/>
              </a:spcAft>
              <a:buClr>
                <a:srgbClr val="000000"/>
              </a:buClr>
              <a:buSzPts val="1600"/>
              <a:buFont typeface="Arial"/>
              <a:buNone/>
            </a:pPr>
            <a:r>
              <a:rPr lang="en-US" sz="1600" b="0" i="0" u="none" strike="noStrike" cap="none">
                <a:solidFill>
                  <a:schemeClr val="dk1"/>
                </a:solidFill>
                <a:latin typeface="Calibri"/>
                <a:ea typeface="Calibri"/>
                <a:cs typeface="Calibri"/>
                <a:sym typeface="Calibri"/>
              </a:rPr>
              <a:t>EMERGENCY SIGNAL       </a:t>
            </a:r>
            <a:endParaRPr sz="1400" b="0" i="0" u="none" strike="noStrike" cap="none">
              <a:solidFill>
                <a:srgbClr val="000000"/>
              </a:solidFill>
              <a:latin typeface="Arial"/>
              <a:ea typeface="Arial"/>
              <a:cs typeface="Arial"/>
              <a:sym typeface="Arial"/>
            </a:endParaRPr>
          </a:p>
        </p:txBody>
      </p:sp>
      <p:sp>
        <p:nvSpPr>
          <p:cNvPr id="211" name="Google Shape;211;gb8ef9cd58e_0_2"/>
          <p:cNvSpPr txBox="1"/>
          <p:nvPr/>
        </p:nvSpPr>
        <p:spPr>
          <a:xfrm>
            <a:off x="4217550" y="5419725"/>
            <a:ext cx="3000000" cy="406200"/>
          </a:xfrm>
          <a:prstGeom prst="rect">
            <a:avLst/>
          </a:prstGeom>
          <a:noFill/>
          <a:ln>
            <a:noFill/>
          </a:ln>
        </p:spPr>
        <p:txBody>
          <a:bodyPr spcFirstLastPara="1" wrap="square" lIns="91425" tIns="91425" rIns="91425" bIns="91425" anchor="t" anchorCtr="0">
            <a:spAutoFit/>
          </a:bodyPr>
          <a:lstStyle/>
          <a:p>
            <a:pPr marL="0" marR="0" lvl="0" indent="0" algn="ctr" rtl="0">
              <a:lnSpc>
                <a:spcPct val="90000"/>
              </a:lnSpc>
              <a:spcBef>
                <a:spcPts val="1000"/>
              </a:spcBef>
              <a:spcAft>
                <a:spcPts val="0"/>
              </a:spcAft>
              <a:buClr>
                <a:srgbClr val="000000"/>
              </a:buClr>
              <a:buSzPts val="1600"/>
              <a:buFont typeface="Arial"/>
              <a:buNone/>
            </a:pPr>
            <a:r>
              <a:rPr lang="en-US" sz="1600" b="0" i="0" u="none" strike="noStrike" cap="none">
                <a:solidFill>
                  <a:schemeClr val="dk1"/>
                </a:solidFill>
                <a:latin typeface="Calibri"/>
                <a:ea typeface="Calibri"/>
                <a:cs typeface="Calibri"/>
                <a:sym typeface="Calibri"/>
              </a:rPr>
              <a:t> NON-EMERGENCY SIGNAL</a:t>
            </a:r>
            <a:endParaRPr sz="2800" b="0" i="0" u="none" strike="noStrike" cap="none">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8" name="Google Shape;218;gb8ef9cd58e_0_17"/>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r>
              <a:rPr lang="en-US">
                <a:solidFill>
                  <a:srgbClr val="000000"/>
                </a:solidFill>
              </a:rPr>
              <a:t>16</a:t>
            </a:r>
            <a:endParaRPr>
              <a:solidFill>
                <a:srgbClr val="000000"/>
              </a:solidFill>
            </a:endParaRPr>
          </a:p>
        </p:txBody>
      </p:sp>
      <p:sp>
        <p:nvSpPr>
          <p:cNvPr id="219" name="Google Shape;219;gb8ef9cd58e_0_17"/>
          <p:cNvSpPr txBox="1">
            <a:spLocks noGrp="1"/>
          </p:cNvSpPr>
          <p:nvPr>
            <p:ph type="body" idx="1"/>
          </p:nvPr>
        </p:nvSpPr>
        <p:spPr>
          <a:xfrm>
            <a:off x="87085" y="408190"/>
            <a:ext cx="8839200" cy="4191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1800"/>
              <a:buFont typeface="Arial"/>
              <a:buNone/>
            </a:pPr>
            <a:r>
              <a:rPr lang="en-US" sz="1800" b="1" dirty="0">
                <a:latin typeface="Times New Roman"/>
                <a:ea typeface="Times New Roman"/>
                <a:cs typeface="Times New Roman"/>
                <a:sym typeface="Times New Roman"/>
              </a:rPr>
              <a:t>Feature extraction</a:t>
            </a:r>
            <a:endParaRPr sz="2800" dirty="0"/>
          </a:p>
          <a:p>
            <a:pPr marL="0" lvl="0" indent="0" algn="l" rtl="0">
              <a:lnSpc>
                <a:spcPct val="90000"/>
              </a:lnSpc>
              <a:spcBef>
                <a:spcPts val="0"/>
              </a:spcBef>
              <a:spcAft>
                <a:spcPts val="0"/>
              </a:spcAft>
              <a:buClr>
                <a:schemeClr val="dk1"/>
              </a:buClr>
              <a:buSzPts val="2800"/>
              <a:buFont typeface="Arial"/>
              <a:buNone/>
            </a:pPr>
            <a:endParaRPr sz="2800" dirty="0"/>
          </a:p>
          <a:p>
            <a:pPr marL="228600" lvl="0" indent="-228600" algn="l" rtl="0">
              <a:lnSpc>
                <a:spcPct val="100000"/>
              </a:lnSpc>
              <a:spcBef>
                <a:spcPts val="0"/>
              </a:spcBef>
              <a:spcAft>
                <a:spcPts val="0"/>
              </a:spcAft>
              <a:buSzPts val="1800"/>
              <a:buChar char="•"/>
            </a:pPr>
            <a:r>
              <a:rPr lang="en-US" sz="1800" dirty="0">
                <a:latin typeface="Times New Roman"/>
                <a:ea typeface="Times New Roman"/>
                <a:cs typeface="Times New Roman"/>
                <a:sym typeface="Times New Roman"/>
              </a:rPr>
              <a:t>The performance metrics of any Machine Learning algorithm depends on how accurately the expected features are extracted from the audio signals. </a:t>
            </a:r>
            <a:endParaRPr sz="2800" dirty="0"/>
          </a:p>
          <a:p>
            <a:pPr marL="0" lvl="0" indent="0" algn="l" rtl="0">
              <a:lnSpc>
                <a:spcPct val="100000"/>
              </a:lnSpc>
              <a:spcBef>
                <a:spcPts val="0"/>
              </a:spcBef>
              <a:spcAft>
                <a:spcPts val="0"/>
              </a:spcAft>
              <a:buClr>
                <a:schemeClr val="dk1"/>
              </a:buClr>
              <a:buSzPts val="1800"/>
              <a:buFont typeface="Arial"/>
              <a:buNone/>
            </a:pPr>
            <a:endParaRPr sz="1800" dirty="0">
              <a:latin typeface="Times New Roman"/>
              <a:ea typeface="Times New Roman"/>
              <a:cs typeface="Times New Roman"/>
              <a:sym typeface="Times New Roman"/>
            </a:endParaRPr>
          </a:p>
          <a:p>
            <a:pPr marL="228600" lvl="0" indent="-228600" algn="l" rtl="0">
              <a:lnSpc>
                <a:spcPct val="100000"/>
              </a:lnSpc>
              <a:spcBef>
                <a:spcPts val="0"/>
              </a:spcBef>
              <a:spcAft>
                <a:spcPts val="0"/>
              </a:spcAft>
              <a:buSzPts val="1800"/>
              <a:buChar char="•"/>
            </a:pPr>
            <a:r>
              <a:rPr lang="en-US" sz="1800" dirty="0">
                <a:latin typeface="Times New Roman"/>
                <a:ea typeface="Times New Roman"/>
                <a:cs typeface="Times New Roman"/>
                <a:sym typeface="Times New Roman"/>
              </a:rPr>
              <a:t>Feature extraction is required for classification, prediction, and recommendation algorithms. A few features like MFCCs, Spectral Centroid </a:t>
            </a:r>
            <a:r>
              <a:rPr lang="en-US" sz="1800" dirty="0" err="1">
                <a:latin typeface="Times New Roman"/>
                <a:ea typeface="Times New Roman"/>
                <a:cs typeface="Times New Roman"/>
                <a:sym typeface="Times New Roman"/>
              </a:rPr>
              <a:t>etc</a:t>
            </a:r>
            <a:r>
              <a:rPr lang="en-US" sz="1800" dirty="0">
                <a:latin typeface="Times New Roman"/>
                <a:ea typeface="Times New Roman"/>
                <a:cs typeface="Times New Roman"/>
                <a:sym typeface="Times New Roman"/>
              </a:rPr>
              <a:t> are extracted.</a:t>
            </a:r>
            <a:endParaRPr sz="2800" dirty="0"/>
          </a:p>
          <a:p>
            <a:pPr marL="0" lvl="0" indent="0" algn="l" rtl="0">
              <a:lnSpc>
                <a:spcPct val="100000"/>
              </a:lnSpc>
              <a:spcBef>
                <a:spcPts val="0"/>
              </a:spcBef>
              <a:spcAft>
                <a:spcPts val="0"/>
              </a:spcAft>
              <a:buClr>
                <a:schemeClr val="dk1"/>
              </a:buClr>
              <a:buSzPts val="1800"/>
              <a:buFont typeface="Arial"/>
              <a:buNone/>
            </a:pPr>
            <a:endParaRPr sz="1800" dirty="0">
              <a:latin typeface="Times New Roman"/>
              <a:ea typeface="Times New Roman"/>
              <a:cs typeface="Times New Roman"/>
              <a:sym typeface="Times New Roman"/>
            </a:endParaRPr>
          </a:p>
          <a:p>
            <a:pPr marL="228600" lvl="0" indent="-228600" algn="l" rtl="0">
              <a:lnSpc>
                <a:spcPct val="100000"/>
              </a:lnSpc>
              <a:spcBef>
                <a:spcPts val="0"/>
              </a:spcBef>
              <a:spcAft>
                <a:spcPts val="0"/>
              </a:spcAft>
              <a:buSzPts val="1800"/>
              <a:buChar char="•"/>
            </a:pPr>
            <a:r>
              <a:rPr lang="en-US" sz="1800" dirty="0">
                <a:latin typeface="Times New Roman"/>
                <a:ea typeface="Times New Roman"/>
                <a:cs typeface="Times New Roman"/>
                <a:sym typeface="Times New Roman"/>
              </a:rPr>
              <a:t> For our system, we have used MFCC (Mel-Frequency Cepstral Coefficient) based feature extraction as it is one of the most important and standard methods to extract features from audio signals. The MFCCs of a signal are a small set of features, which concisely describe the overall shape of a spectral envelope. It works by selecting energy in different frequency bands as the feature of the target. </a:t>
            </a:r>
            <a:endParaRPr sz="2800" dirty="0"/>
          </a:p>
          <a:p>
            <a:pPr marL="0" lvl="0" indent="0" algn="l" rtl="0">
              <a:lnSpc>
                <a:spcPct val="100000"/>
              </a:lnSpc>
              <a:spcBef>
                <a:spcPts val="360"/>
              </a:spcBef>
              <a:spcAft>
                <a:spcPts val="0"/>
              </a:spcAft>
              <a:buSzPts val="1800"/>
              <a:buNone/>
            </a:pPr>
            <a:endParaRPr dirty="0"/>
          </a:p>
        </p:txBody>
      </p:sp>
      <p:pic>
        <p:nvPicPr>
          <p:cNvPr id="220" name="Google Shape;220;gb8ef9cd58e_0_17"/>
          <p:cNvPicPr preferRelativeResize="0"/>
          <p:nvPr/>
        </p:nvPicPr>
        <p:blipFill rotWithShape="1">
          <a:blip r:embed="rId3">
            <a:alphaModFix/>
          </a:blip>
          <a:srcRect/>
          <a:stretch/>
        </p:blipFill>
        <p:spPr>
          <a:xfrm>
            <a:off x="1246025" y="4253769"/>
            <a:ext cx="5943599" cy="18984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gc92b15506e_0_0"/>
          <p:cNvSpPr txBox="1">
            <a:spLocks noGrp="1"/>
          </p:cNvSpPr>
          <p:nvPr>
            <p:ph type="title"/>
          </p:nvPr>
        </p:nvSpPr>
        <p:spPr>
          <a:xfrm>
            <a:off x="457200" y="-80375"/>
            <a:ext cx="8229600" cy="716100"/>
          </a:xfrm>
          <a:prstGeom prst="rect">
            <a:avLst/>
          </a:prstGeom>
        </p:spPr>
        <p:txBody>
          <a:bodyPr spcFirstLastPara="1" wrap="square" lIns="91425" tIns="45700" rIns="91425" bIns="45700" anchor="ctr" anchorCtr="0">
            <a:normAutofit fontScale="90000"/>
          </a:bodyPr>
          <a:lstStyle/>
          <a:p>
            <a:pPr marL="0" lvl="0" indent="0" algn="ctr" rtl="0">
              <a:spcBef>
                <a:spcPts val="0"/>
              </a:spcBef>
              <a:spcAft>
                <a:spcPts val="0"/>
              </a:spcAft>
              <a:buClr>
                <a:schemeClr val="lt1"/>
              </a:buClr>
              <a:buSzPct val="104184"/>
              <a:buFont typeface="Calibri"/>
              <a:buNone/>
            </a:pPr>
            <a:r>
              <a:rPr lang="en-US" sz="3800" b="1">
                <a:solidFill>
                  <a:schemeClr val="lt1"/>
                </a:solidFill>
              </a:rPr>
              <a:t>Emergency Vehicle Detection using ANN</a:t>
            </a:r>
            <a:endParaRPr/>
          </a:p>
        </p:txBody>
      </p:sp>
      <p:sp>
        <p:nvSpPr>
          <p:cNvPr id="227" name="Google Shape;227;gc92b15506e_0_0"/>
          <p:cNvSpPr txBox="1">
            <a:spLocks noGrp="1"/>
          </p:cNvSpPr>
          <p:nvPr>
            <p:ph type="sldNum" idx="12"/>
          </p:nvPr>
        </p:nvSpPr>
        <p:spPr>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r>
              <a:rPr lang="en-US">
                <a:solidFill>
                  <a:srgbClr val="000000"/>
                </a:solidFill>
              </a:rPr>
              <a:t>17</a:t>
            </a:r>
            <a:endParaRPr>
              <a:solidFill>
                <a:srgbClr val="000000"/>
              </a:solidFill>
            </a:endParaRPr>
          </a:p>
        </p:txBody>
      </p:sp>
      <p:sp>
        <p:nvSpPr>
          <p:cNvPr id="228" name="Google Shape;228;gc92b15506e_0_0"/>
          <p:cNvSpPr txBox="1">
            <a:spLocks noGrp="1"/>
          </p:cNvSpPr>
          <p:nvPr>
            <p:ph type="body" idx="1"/>
          </p:nvPr>
        </p:nvSpPr>
        <p:spPr>
          <a:xfrm>
            <a:off x="72025" y="729550"/>
            <a:ext cx="8839200" cy="55293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sz="2100" b="1" u="sng" dirty="0" err="1" smtClean="0">
                <a:solidFill>
                  <a:srgbClr val="7030A0"/>
                </a:solidFill>
                <a:latin typeface="Times New Roman"/>
                <a:ea typeface="Times New Roman"/>
                <a:cs typeface="Times New Roman"/>
                <a:sym typeface="Times New Roman"/>
              </a:rPr>
              <a:t>Waveplot</a:t>
            </a:r>
            <a:r>
              <a:rPr lang="en-US" sz="2100" b="1" u="sng" dirty="0" smtClean="0">
                <a:solidFill>
                  <a:srgbClr val="7030A0"/>
                </a:solidFill>
                <a:latin typeface="Times New Roman"/>
                <a:ea typeface="Times New Roman"/>
                <a:cs typeface="Times New Roman"/>
                <a:sym typeface="Times New Roman"/>
              </a:rPr>
              <a:t> </a:t>
            </a:r>
            <a:r>
              <a:rPr lang="en-US" sz="2100" b="1" u="sng" dirty="0">
                <a:solidFill>
                  <a:srgbClr val="7030A0"/>
                </a:solidFill>
                <a:latin typeface="Times New Roman"/>
                <a:ea typeface="Times New Roman"/>
                <a:cs typeface="Times New Roman"/>
                <a:sym typeface="Times New Roman"/>
              </a:rPr>
              <a:t>for siren </a:t>
            </a:r>
            <a:r>
              <a:rPr lang="en-US" sz="2100" b="1" u="sng" dirty="0" smtClean="0">
                <a:solidFill>
                  <a:srgbClr val="7030A0"/>
                </a:solidFill>
                <a:latin typeface="Times New Roman"/>
                <a:ea typeface="Times New Roman"/>
                <a:cs typeface="Times New Roman"/>
                <a:sym typeface="Times New Roman"/>
              </a:rPr>
              <a:t>sound</a:t>
            </a:r>
            <a:endParaRPr sz="2100" b="1" u="sng" dirty="0">
              <a:solidFill>
                <a:srgbClr val="7030A0"/>
              </a:solidFill>
              <a:latin typeface="Times New Roman"/>
              <a:ea typeface="Times New Roman"/>
              <a:cs typeface="Times New Roman"/>
              <a:sym typeface="Times New Roman"/>
            </a:endParaRPr>
          </a:p>
        </p:txBody>
      </p:sp>
      <p:pic>
        <p:nvPicPr>
          <p:cNvPr id="229" name="Google Shape;229;gc92b15506e_0_0"/>
          <p:cNvPicPr preferRelativeResize="0"/>
          <p:nvPr/>
        </p:nvPicPr>
        <p:blipFill rotWithShape="1">
          <a:blip r:embed="rId3">
            <a:alphaModFix/>
          </a:blip>
          <a:srcRect t="11909"/>
          <a:stretch/>
        </p:blipFill>
        <p:spPr>
          <a:xfrm>
            <a:off x="200650" y="1914525"/>
            <a:ext cx="8229600" cy="34263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gc91fd4d218_1_36"/>
          <p:cNvSpPr txBox="1">
            <a:spLocks noGrp="1"/>
          </p:cNvSpPr>
          <p:nvPr>
            <p:ph type="title"/>
          </p:nvPr>
        </p:nvSpPr>
        <p:spPr>
          <a:xfrm>
            <a:off x="457200" y="-80375"/>
            <a:ext cx="8229600" cy="716100"/>
          </a:xfrm>
          <a:prstGeom prst="rect">
            <a:avLst/>
          </a:prstGeom>
        </p:spPr>
        <p:txBody>
          <a:bodyPr spcFirstLastPara="1" wrap="square" lIns="91425" tIns="45700" rIns="91425" bIns="45700" anchor="ctr" anchorCtr="0">
            <a:normAutofit fontScale="90000"/>
          </a:bodyPr>
          <a:lstStyle/>
          <a:p>
            <a:pPr marL="0" lvl="0" indent="0" algn="ctr" rtl="0">
              <a:spcBef>
                <a:spcPts val="0"/>
              </a:spcBef>
              <a:spcAft>
                <a:spcPts val="0"/>
              </a:spcAft>
              <a:buClr>
                <a:schemeClr val="lt1"/>
              </a:buClr>
              <a:buSzPct val="104184"/>
              <a:buFont typeface="Calibri"/>
              <a:buNone/>
            </a:pPr>
            <a:r>
              <a:rPr lang="en-US" sz="3800" b="1">
                <a:solidFill>
                  <a:schemeClr val="lt1"/>
                </a:solidFill>
              </a:rPr>
              <a:t>Emergency Vehicle Detection using ANN</a:t>
            </a:r>
            <a:endParaRPr/>
          </a:p>
        </p:txBody>
      </p:sp>
      <p:sp>
        <p:nvSpPr>
          <p:cNvPr id="236" name="Google Shape;236;gc91fd4d218_1_36"/>
          <p:cNvSpPr txBox="1">
            <a:spLocks noGrp="1"/>
          </p:cNvSpPr>
          <p:nvPr>
            <p:ph type="sldNum" idx="12"/>
          </p:nvPr>
        </p:nvSpPr>
        <p:spPr>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r>
              <a:rPr lang="en-US">
                <a:solidFill>
                  <a:srgbClr val="000000"/>
                </a:solidFill>
              </a:rPr>
              <a:t>18</a:t>
            </a:r>
            <a:endParaRPr>
              <a:solidFill>
                <a:srgbClr val="000000"/>
              </a:solidFill>
            </a:endParaRPr>
          </a:p>
        </p:txBody>
      </p:sp>
      <p:sp>
        <p:nvSpPr>
          <p:cNvPr id="237" name="Google Shape;237;gc91fd4d218_1_36"/>
          <p:cNvSpPr txBox="1">
            <a:spLocks noGrp="1"/>
          </p:cNvSpPr>
          <p:nvPr>
            <p:ph type="body" idx="1"/>
          </p:nvPr>
        </p:nvSpPr>
        <p:spPr>
          <a:xfrm>
            <a:off x="72025" y="729550"/>
            <a:ext cx="8839200" cy="55293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sz="2400" b="1">
                <a:solidFill>
                  <a:srgbClr val="7030A0"/>
                </a:solidFill>
                <a:highlight>
                  <a:srgbClr val="FFFF99"/>
                </a:highlight>
                <a:latin typeface="Times New Roman"/>
                <a:ea typeface="Times New Roman"/>
                <a:cs typeface="Times New Roman"/>
                <a:sym typeface="Times New Roman"/>
              </a:rPr>
              <a:t>Implementation Screenshots: Non Emergency</a:t>
            </a:r>
            <a:endParaRPr sz="2400" b="1">
              <a:solidFill>
                <a:srgbClr val="7030A0"/>
              </a:solidFill>
              <a:highlight>
                <a:srgbClr val="FFFF99"/>
              </a:highlight>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endParaRPr sz="2400" b="1">
              <a:solidFill>
                <a:srgbClr val="7030A0"/>
              </a:solidFill>
              <a:highlight>
                <a:srgbClr val="FFFF99"/>
              </a:highlight>
              <a:latin typeface="Times New Roman"/>
              <a:ea typeface="Times New Roman"/>
              <a:cs typeface="Times New Roman"/>
              <a:sym typeface="Times New Roman"/>
            </a:endParaRPr>
          </a:p>
          <a:p>
            <a:pPr marL="0" lvl="0" indent="0" algn="l" rtl="0">
              <a:spcBef>
                <a:spcPts val="0"/>
              </a:spcBef>
              <a:spcAft>
                <a:spcPts val="0"/>
              </a:spcAft>
              <a:buNone/>
            </a:pPr>
            <a:r>
              <a:rPr lang="en-US" sz="2100" b="1">
                <a:solidFill>
                  <a:srgbClr val="7030A0"/>
                </a:solidFill>
                <a:latin typeface="Times New Roman"/>
                <a:ea typeface="Times New Roman"/>
                <a:cs typeface="Times New Roman"/>
                <a:sym typeface="Times New Roman"/>
              </a:rPr>
              <a:t>Waveplot for non siren sound</a:t>
            </a:r>
            <a:endParaRPr sz="2400" b="1">
              <a:solidFill>
                <a:srgbClr val="7030A0"/>
              </a:solidFill>
              <a:latin typeface="Times New Roman"/>
              <a:ea typeface="Times New Roman"/>
              <a:cs typeface="Times New Roman"/>
              <a:sym typeface="Times New Roman"/>
            </a:endParaRPr>
          </a:p>
          <a:p>
            <a:pPr marL="0" lvl="0" indent="0" algn="l" rtl="0">
              <a:spcBef>
                <a:spcPts val="0"/>
              </a:spcBef>
              <a:spcAft>
                <a:spcPts val="0"/>
              </a:spcAft>
              <a:buNone/>
            </a:pPr>
            <a:endParaRPr sz="2400" b="1">
              <a:solidFill>
                <a:srgbClr val="7030A0"/>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2400"/>
              <a:buFont typeface="Arial"/>
              <a:buNone/>
            </a:pPr>
            <a:endParaRPr sz="2400" b="1">
              <a:solidFill>
                <a:srgbClr val="7030A0"/>
              </a:solidFill>
              <a:latin typeface="Times New Roman"/>
              <a:ea typeface="Times New Roman"/>
              <a:cs typeface="Times New Roman"/>
              <a:sym typeface="Times New Roman"/>
            </a:endParaRPr>
          </a:p>
        </p:txBody>
      </p:sp>
      <p:pic>
        <p:nvPicPr>
          <p:cNvPr id="238" name="Google Shape;238;gc91fd4d218_1_36"/>
          <p:cNvPicPr preferRelativeResize="0"/>
          <p:nvPr/>
        </p:nvPicPr>
        <p:blipFill rotWithShape="1">
          <a:blip r:embed="rId3">
            <a:alphaModFix/>
          </a:blip>
          <a:srcRect t="11621"/>
          <a:stretch/>
        </p:blipFill>
        <p:spPr>
          <a:xfrm>
            <a:off x="160725" y="1843100"/>
            <a:ext cx="7380400" cy="3478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gc91fd4d218_1_9"/>
          <p:cNvSpPr txBox="1">
            <a:spLocks noGrp="1"/>
          </p:cNvSpPr>
          <p:nvPr>
            <p:ph type="title"/>
          </p:nvPr>
        </p:nvSpPr>
        <p:spPr>
          <a:xfrm>
            <a:off x="457200" y="-80375"/>
            <a:ext cx="8229600" cy="716100"/>
          </a:xfrm>
          <a:prstGeom prst="rect">
            <a:avLst/>
          </a:prstGeom>
        </p:spPr>
        <p:txBody>
          <a:bodyPr spcFirstLastPara="1" wrap="square" lIns="91425" tIns="45700" rIns="91425" bIns="45700" anchor="ctr" anchorCtr="0">
            <a:normAutofit fontScale="90000"/>
          </a:bodyPr>
          <a:lstStyle/>
          <a:p>
            <a:pPr marL="0" lvl="0" indent="0" algn="ctr" rtl="0">
              <a:spcBef>
                <a:spcPts val="0"/>
              </a:spcBef>
              <a:spcAft>
                <a:spcPts val="0"/>
              </a:spcAft>
              <a:buClr>
                <a:schemeClr val="lt1"/>
              </a:buClr>
              <a:buSzPct val="104184"/>
              <a:buFont typeface="Calibri"/>
              <a:buNone/>
            </a:pPr>
            <a:r>
              <a:rPr lang="en-US" sz="3800" b="1">
                <a:solidFill>
                  <a:schemeClr val="lt1"/>
                </a:solidFill>
              </a:rPr>
              <a:t>Emergency Vehicle Detection using ANN</a:t>
            </a:r>
            <a:endParaRPr/>
          </a:p>
        </p:txBody>
      </p:sp>
      <p:sp>
        <p:nvSpPr>
          <p:cNvPr id="245" name="Google Shape;245;gc91fd4d218_1_9"/>
          <p:cNvSpPr txBox="1">
            <a:spLocks noGrp="1"/>
          </p:cNvSpPr>
          <p:nvPr>
            <p:ph type="sldNum" idx="12"/>
          </p:nvPr>
        </p:nvSpPr>
        <p:spPr>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r>
              <a:rPr lang="en-US">
                <a:solidFill>
                  <a:srgbClr val="000000"/>
                </a:solidFill>
              </a:rPr>
              <a:t>19</a:t>
            </a:r>
            <a:endParaRPr>
              <a:solidFill>
                <a:srgbClr val="000000"/>
              </a:solidFill>
            </a:endParaRPr>
          </a:p>
        </p:txBody>
      </p:sp>
      <p:sp>
        <p:nvSpPr>
          <p:cNvPr id="246" name="Google Shape;246;gc91fd4d218_1_9"/>
          <p:cNvSpPr txBox="1">
            <a:spLocks noGrp="1"/>
          </p:cNvSpPr>
          <p:nvPr>
            <p:ph type="body" idx="1"/>
          </p:nvPr>
        </p:nvSpPr>
        <p:spPr>
          <a:xfrm>
            <a:off x="72025" y="729550"/>
            <a:ext cx="8839200" cy="55293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sz="2100" b="1">
                <a:solidFill>
                  <a:srgbClr val="7030A0"/>
                </a:solidFill>
                <a:latin typeface="Times New Roman"/>
                <a:ea typeface="Times New Roman"/>
                <a:cs typeface="Times New Roman"/>
                <a:sym typeface="Times New Roman"/>
              </a:rPr>
              <a:t>Mel power spectrogram for siren sound</a:t>
            </a:r>
            <a:endParaRPr sz="2100" b="1">
              <a:solidFill>
                <a:srgbClr val="7030A0"/>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2400"/>
              <a:buFont typeface="Arial"/>
              <a:buNone/>
            </a:pPr>
            <a:endParaRPr sz="2400" b="1">
              <a:solidFill>
                <a:srgbClr val="7030A0"/>
              </a:solidFill>
              <a:latin typeface="Times New Roman"/>
              <a:ea typeface="Times New Roman"/>
              <a:cs typeface="Times New Roman"/>
              <a:sym typeface="Times New Roman"/>
            </a:endParaRPr>
          </a:p>
          <a:p>
            <a:pPr marL="0" lvl="0" indent="0" algn="l" rtl="0">
              <a:spcBef>
                <a:spcPts val="0"/>
              </a:spcBef>
              <a:spcAft>
                <a:spcPts val="0"/>
              </a:spcAft>
              <a:buNone/>
            </a:pPr>
            <a:endParaRPr sz="2400" b="1">
              <a:solidFill>
                <a:srgbClr val="7030A0"/>
              </a:solidFill>
              <a:highlight>
                <a:srgbClr val="FFFF99"/>
              </a:highlight>
              <a:latin typeface="Times New Roman"/>
              <a:ea typeface="Times New Roman"/>
              <a:cs typeface="Times New Roman"/>
              <a:sym typeface="Times New Roman"/>
            </a:endParaRPr>
          </a:p>
          <a:p>
            <a:pPr marL="0" lvl="0" indent="0" algn="l" rtl="0">
              <a:spcBef>
                <a:spcPts val="0"/>
              </a:spcBef>
              <a:spcAft>
                <a:spcPts val="0"/>
              </a:spcAft>
              <a:buNone/>
            </a:pPr>
            <a:endParaRPr sz="2400" b="1">
              <a:solidFill>
                <a:srgbClr val="7030A0"/>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2400"/>
              <a:buFont typeface="Arial"/>
              <a:buNone/>
            </a:pPr>
            <a:endParaRPr sz="2400" b="1">
              <a:solidFill>
                <a:srgbClr val="7030A0"/>
              </a:solidFill>
              <a:latin typeface="Times New Roman"/>
              <a:ea typeface="Times New Roman"/>
              <a:cs typeface="Times New Roman"/>
              <a:sym typeface="Times New Roman"/>
            </a:endParaRPr>
          </a:p>
        </p:txBody>
      </p:sp>
      <p:pic>
        <p:nvPicPr>
          <p:cNvPr id="247" name="Google Shape;247;gc91fd4d218_1_9"/>
          <p:cNvPicPr preferRelativeResize="0"/>
          <p:nvPr/>
        </p:nvPicPr>
        <p:blipFill rotWithShape="1">
          <a:blip r:embed="rId3">
            <a:alphaModFix/>
          </a:blip>
          <a:srcRect t="10281"/>
          <a:stretch/>
        </p:blipFill>
        <p:spPr>
          <a:xfrm>
            <a:off x="244375" y="1200150"/>
            <a:ext cx="7109226" cy="41078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gc91fd4d218_1_44"/>
          <p:cNvSpPr txBox="1">
            <a:spLocks noGrp="1"/>
          </p:cNvSpPr>
          <p:nvPr>
            <p:ph type="title"/>
          </p:nvPr>
        </p:nvSpPr>
        <p:spPr>
          <a:xfrm>
            <a:off x="457200" y="-80375"/>
            <a:ext cx="8229600" cy="716100"/>
          </a:xfrm>
          <a:prstGeom prst="rect">
            <a:avLst/>
          </a:prstGeom>
        </p:spPr>
        <p:txBody>
          <a:bodyPr spcFirstLastPara="1" wrap="square" lIns="91425" tIns="45700" rIns="91425" bIns="45700" anchor="ctr" anchorCtr="0">
            <a:normAutofit fontScale="90000"/>
          </a:bodyPr>
          <a:lstStyle/>
          <a:p>
            <a:pPr marL="0" lvl="0" indent="0" algn="ctr" rtl="0">
              <a:spcBef>
                <a:spcPts val="0"/>
              </a:spcBef>
              <a:spcAft>
                <a:spcPts val="0"/>
              </a:spcAft>
              <a:buClr>
                <a:schemeClr val="lt1"/>
              </a:buClr>
              <a:buSzPct val="104184"/>
              <a:buFont typeface="Calibri"/>
              <a:buNone/>
            </a:pPr>
            <a:r>
              <a:rPr lang="en-US" sz="3800" b="1">
                <a:solidFill>
                  <a:schemeClr val="lt1"/>
                </a:solidFill>
              </a:rPr>
              <a:t>Emergency Vehicle Detection using ANN</a:t>
            </a:r>
            <a:endParaRPr/>
          </a:p>
        </p:txBody>
      </p:sp>
      <p:sp>
        <p:nvSpPr>
          <p:cNvPr id="254" name="Google Shape;254;gc91fd4d218_1_44"/>
          <p:cNvSpPr txBox="1">
            <a:spLocks noGrp="1"/>
          </p:cNvSpPr>
          <p:nvPr>
            <p:ph type="sldNum" idx="12"/>
          </p:nvPr>
        </p:nvSpPr>
        <p:spPr>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solidFill>
                  <a:srgbClr val="000000"/>
                </a:solidFill>
              </a:rPr>
              <a:t>19</a:t>
            </a:fld>
            <a:endParaRPr>
              <a:solidFill>
                <a:srgbClr val="000000"/>
              </a:solidFill>
            </a:endParaRPr>
          </a:p>
        </p:txBody>
      </p:sp>
      <p:sp>
        <p:nvSpPr>
          <p:cNvPr id="255" name="Google Shape;255;gc91fd4d218_1_44"/>
          <p:cNvSpPr txBox="1">
            <a:spLocks noGrp="1"/>
          </p:cNvSpPr>
          <p:nvPr>
            <p:ph type="body" idx="1"/>
          </p:nvPr>
        </p:nvSpPr>
        <p:spPr>
          <a:xfrm>
            <a:off x="72025" y="729550"/>
            <a:ext cx="8839200" cy="55293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sz="2100" b="1">
                <a:solidFill>
                  <a:srgbClr val="7030A0"/>
                </a:solidFill>
                <a:latin typeface="Times New Roman"/>
                <a:ea typeface="Times New Roman"/>
                <a:cs typeface="Times New Roman"/>
                <a:sym typeface="Times New Roman"/>
              </a:rPr>
              <a:t>Mel power spectrogram for non siren sound</a:t>
            </a:r>
            <a:endParaRPr sz="2400" b="1">
              <a:solidFill>
                <a:srgbClr val="7030A0"/>
              </a:solidFill>
              <a:highlight>
                <a:srgbClr val="FFFF99"/>
              </a:highlight>
              <a:latin typeface="Times New Roman"/>
              <a:ea typeface="Times New Roman"/>
              <a:cs typeface="Times New Roman"/>
              <a:sym typeface="Times New Roman"/>
            </a:endParaRPr>
          </a:p>
          <a:p>
            <a:pPr marL="0" lvl="0" indent="0" algn="l" rtl="0">
              <a:spcBef>
                <a:spcPts val="0"/>
              </a:spcBef>
              <a:spcAft>
                <a:spcPts val="0"/>
              </a:spcAft>
              <a:buNone/>
            </a:pPr>
            <a:endParaRPr sz="2400" b="1">
              <a:solidFill>
                <a:srgbClr val="7030A0"/>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2400"/>
              <a:buFont typeface="Arial"/>
              <a:buNone/>
            </a:pPr>
            <a:endParaRPr sz="2400" b="1">
              <a:solidFill>
                <a:srgbClr val="7030A0"/>
              </a:solidFill>
              <a:latin typeface="Times New Roman"/>
              <a:ea typeface="Times New Roman"/>
              <a:cs typeface="Times New Roman"/>
              <a:sym typeface="Times New Roman"/>
            </a:endParaRPr>
          </a:p>
        </p:txBody>
      </p:sp>
      <p:pic>
        <p:nvPicPr>
          <p:cNvPr id="256" name="Google Shape;256;gc91fd4d218_1_44"/>
          <p:cNvPicPr preferRelativeResize="0"/>
          <p:nvPr/>
        </p:nvPicPr>
        <p:blipFill rotWithShape="1">
          <a:blip r:embed="rId3">
            <a:alphaModFix/>
          </a:blip>
          <a:srcRect t="8340"/>
          <a:stretch/>
        </p:blipFill>
        <p:spPr>
          <a:xfrm>
            <a:off x="164600" y="1114425"/>
            <a:ext cx="7611625" cy="423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3"/>
          <p:cNvSpPr txBox="1">
            <a:spLocks noGrp="1"/>
          </p:cNvSpPr>
          <p:nvPr>
            <p:ph type="title"/>
          </p:nvPr>
        </p:nvSpPr>
        <p:spPr>
          <a:xfrm>
            <a:off x="381000" y="414350"/>
            <a:ext cx="8229600" cy="3429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100000"/>
              </a:lnSpc>
              <a:spcBef>
                <a:spcPts val="0"/>
              </a:spcBef>
              <a:spcAft>
                <a:spcPts val="0"/>
              </a:spcAft>
              <a:buClr>
                <a:schemeClr val="lt1"/>
              </a:buClr>
              <a:buSzPts val="3959"/>
              <a:buFont typeface="Calibri"/>
              <a:buNone/>
            </a:pPr>
            <a:r>
              <a:rPr lang="en-US" sz="3800" b="1" dirty="0">
                <a:solidFill>
                  <a:schemeClr val="lt1"/>
                </a:solidFill>
              </a:rPr>
              <a:t>Emergency Vehicle Detection using ANN</a:t>
            </a:r>
            <a:endParaRPr sz="3800" dirty="0"/>
          </a:p>
          <a:p>
            <a:pPr marL="0" lvl="0" indent="0" algn="ctr" rtl="0">
              <a:lnSpc>
                <a:spcPct val="100000"/>
              </a:lnSpc>
              <a:spcBef>
                <a:spcPts val="0"/>
              </a:spcBef>
              <a:spcAft>
                <a:spcPts val="0"/>
              </a:spcAft>
              <a:buClr>
                <a:schemeClr val="lt1"/>
              </a:buClr>
              <a:buSzPts val="3959"/>
              <a:buFont typeface="Calibri"/>
              <a:buNone/>
            </a:pPr>
            <a:endParaRPr sz="3800" b="1" dirty="0">
              <a:solidFill>
                <a:schemeClr val="lt1"/>
              </a:solidFill>
            </a:endParaRPr>
          </a:p>
        </p:txBody>
      </p:sp>
      <p:sp>
        <p:nvSpPr>
          <p:cNvPr id="101" name="Google Shape;101;p3"/>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solidFill>
                  <a:srgbClr val="002060"/>
                </a:solidFill>
                <a:latin typeface="Times New Roman"/>
                <a:ea typeface="Times New Roman"/>
                <a:cs typeface="Times New Roman"/>
                <a:sym typeface="Times New Roman"/>
              </a:rPr>
              <a:t>2</a:t>
            </a:fld>
            <a:endParaRPr>
              <a:solidFill>
                <a:srgbClr val="002060"/>
              </a:solidFill>
              <a:latin typeface="Times New Roman"/>
              <a:ea typeface="Times New Roman"/>
              <a:cs typeface="Times New Roman"/>
              <a:sym typeface="Times New Roman"/>
            </a:endParaRPr>
          </a:p>
        </p:txBody>
      </p:sp>
      <p:sp>
        <p:nvSpPr>
          <p:cNvPr id="99" name="Google Shape;99;p3"/>
          <p:cNvSpPr txBox="1"/>
          <p:nvPr/>
        </p:nvSpPr>
        <p:spPr>
          <a:xfrm>
            <a:off x="228600" y="1447800"/>
            <a:ext cx="7651500" cy="2739171"/>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800"/>
              <a:buFont typeface="Wingdings" panose="05000000000000000000" pitchFamily="2" charset="2"/>
              <a:buChar char="q"/>
            </a:pPr>
            <a:endParaRPr lang="en-US" sz="2400" b="1" dirty="0" smtClean="0">
              <a:solidFill>
                <a:srgbClr val="7030A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000000"/>
              </a:buClr>
              <a:buSzPts val="2800"/>
              <a:buFont typeface="Wingdings" panose="05000000000000000000" pitchFamily="2" charset="2"/>
              <a:buChar char="q"/>
            </a:pPr>
            <a:r>
              <a:rPr lang="en-US" sz="2400" b="1" dirty="0" smtClean="0">
                <a:solidFill>
                  <a:srgbClr val="7030A0"/>
                </a:solidFill>
                <a:latin typeface="Times New Roman"/>
                <a:ea typeface="Times New Roman"/>
                <a:cs typeface="Times New Roman"/>
                <a:sym typeface="Times New Roman"/>
              </a:rPr>
              <a:t>INTRODUCTION</a:t>
            </a:r>
          </a:p>
          <a:p>
            <a:pPr marL="342900" marR="0" lvl="0" indent="-342900" algn="l" rtl="0">
              <a:lnSpc>
                <a:spcPct val="100000"/>
              </a:lnSpc>
              <a:spcBef>
                <a:spcPts val="0"/>
              </a:spcBef>
              <a:spcAft>
                <a:spcPts val="0"/>
              </a:spcAft>
              <a:buClr>
                <a:srgbClr val="000000"/>
              </a:buClr>
              <a:buSzPts val="2800"/>
              <a:buFont typeface="Wingdings" panose="05000000000000000000" pitchFamily="2" charset="2"/>
              <a:buChar char="q"/>
            </a:pPr>
            <a:r>
              <a:rPr lang="en-US" sz="2400" b="1" i="0" u="none" strike="noStrike" cap="none" dirty="0" smtClean="0">
                <a:solidFill>
                  <a:srgbClr val="7030A0"/>
                </a:solidFill>
                <a:latin typeface="Times New Roman"/>
                <a:ea typeface="Times New Roman"/>
                <a:cs typeface="Times New Roman"/>
                <a:sym typeface="Times New Roman"/>
              </a:rPr>
              <a:t>LITERATURE REVIEW</a:t>
            </a:r>
          </a:p>
          <a:p>
            <a:pPr marL="342900" marR="0" lvl="0" indent="-342900" algn="l" rtl="0">
              <a:lnSpc>
                <a:spcPct val="100000"/>
              </a:lnSpc>
              <a:spcBef>
                <a:spcPts val="0"/>
              </a:spcBef>
              <a:spcAft>
                <a:spcPts val="0"/>
              </a:spcAft>
              <a:buClr>
                <a:srgbClr val="000000"/>
              </a:buClr>
              <a:buSzPts val="2800"/>
              <a:buFont typeface="Wingdings" panose="05000000000000000000" pitchFamily="2" charset="2"/>
              <a:buChar char="q"/>
            </a:pPr>
            <a:r>
              <a:rPr lang="en-US" sz="2400" b="1" dirty="0" smtClean="0">
                <a:solidFill>
                  <a:srgbClr val="7030A0"/>
                </a:solidFill>
                <a:latin typeface="Times New Roman"/>
                <a:ea typeface="Times New Roman"/>
                <a:cs typeface="Times New Roman"/>
                <a:sym typeface="Times New Roman"/>
              </a:rPr>
              <a:t>METHODOLOGY</a:t>
            </a:r>
          </a:p>
          <a:p>
            <a:pPr marL="342900" marR="0" lvl="0" indent="-342900" algn="l" rtl="0">
              <a:lnSpc>
                <a:spcPct val="100000"/>
              </a:lnSpc>
              <a:spcBef>
                <a:spcPts val="0"/>
              </a:spcBef>
              <a:spcAft>
                <a:spcPts val="0"/>
              </a:spcAft>
              <a:buClr>
                <a:srgbClr val="000000"/>
              </a:buClr>
              <a:buSzPts val="2800"/>
              <a:buFont typeface="Wingdings" panose="05000000000000000000" pitchFamily="2" charset="2"/>
              <a:buChar char="q"/>
            </a:pPr>
            <a:r>
              <a:rPr lang="en-US" sz="2400" b="1" i="0" u="none" strike="noStrike" cap="none" dirty="0" smtClean="0">
                <a:solidFill>
                  <a:srgbClr val="7030A0"/>
                </a:solidFill>
                <a:latin typeface="Times New Roman"/>
                <a:ea typeface="Times New Roman"/>
                <a:cs typeface="Times New Roman"/>
                <a:sym typeface="Times New Roman"/>
              </a:rPr>
              <a:t>PRELIMINARY DATA</a:t>
            </a:r>
          </a:p>
          <a:p>
            <a:pPr marL="342900" marR="0" lvl="0" indent="-342900" algn="l" rtl="0">
              <a:lnSpc>
                <a:spcPct val="100000"/>
              </a:lnSpc>
              <a:spcBef>
                <a:spcPts val="0"/>
              </a:spcBef>
              <a:spcAft>
                <a:spcPts val="0"/>
              </a:spcAft>
              <a:buClr>
                <a:srgbClr val="000000"/>
              </a:buClr>
              <a:buSzPts val="2800"/>
              <a:buFont typeface="Wingdings" panose="05000000000000000000" pitchFamily="2" charset="2"/>
              <a:buChar char="q"/>
            </a:pPr>
            <a:r>
              <a:rPr lang="en-US" sz="2400" b="1" dirty="0" smtClean="0">
                <a:solidFill>
                  <a:srgbClr val="7030A0"/>
                </a:solidFill>
                <a:latin typeface="Times New Roman"/>
                <a:ea typeface="Times New Roman"/>
                <a:cs typeface="Times New Roman"/>
                <a:sym typeface="Times New Roman"/>
              </a:rPr>
              <a:t>STATEMENT OF LIMITATIONS</a:t>
            </a:r>
          </a:p>
          <a:p>
            <a:pPr marL="342900" marR="0" lvl="0" indent="-342900" algn="l" rtl="0">
              <a:lnSpc>
                <a:spcPct val="100000"/>
              </a:lnSpc>
              <a:spcBef>
                <a:spcPts val="0"/>
              </a:spcBef>
              <a:spcAft>
                <a:spcPts val="0"/>
              </a:spcAft>
              <a:buClr>
                <a:srgbClr val="000000"/>
              </a:buClr>
              <a:buSzPts val="2800"/>
              <a:buFont typeface="Wingdings" panose="05000000000000000000" pitchFamily="2" charset="2"/>
              <a:buChar char="q"/>
            </a:pPr>
            <a:r>
              <a:rPr lang="en-US" sz="2400" b="1" dirty="0" smtClean="0">
                <a:solidFill>
                  <a:srgbClr val="7030A0"/>
                </a:solidFill>
                <a:latin typeface="Times New Roman"/>
                <a:ea typeface="Times New Roman"/>
                <a:cs typeface="Times New Roman"/>
                <a:sym typeface="Times New Roman"/>
              </a:rPr>
              <a:t>CONCLUSION</a:t>
            </a:r>
          </a:p>
        </p:txBody>
      </p:sp>
      <p:sp>
        <p:nvSpPr>
          <p:cNvPr id="100" name="Google Shape;100;p3"/>
          <p:cNvSpPr txBox="1"/>
          <p:nvPr/>
        </p:nvSpPr>
        <p:spPr>
          <a:xfrm>
            <a:off x="304800" y="685800"/>
            <a:ext cx="2075543" cy="580573"/>
          </a:xfrm>
          <a:prstGeom prst="rect">
            <a:avLst/>
          </a:prstGeom>
          <a:solidFill>
            <a:srgbClr val="FFFF99"/>
          </a:solid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rgbClr val="C00000"/>
              </a:buClr>
              <a:buSzPts val="2800"/>
              <a:buFont typeface="Times New Roman"/>
              <a:buNone/>
            </a:pPr>
            <a:r>
              <a:rPr lang="en-US" sz="2800" b="1" i="0" u="none" strike="noStrike" cap="none">
                <a:solidFill>
                  <a:srgbClr val="C00000"/>
                </a:solidFill>
                <a:latin typeface="Times New Roman"/>
                <a:ea typeface="Times New Roman"/>
                <a:cs typeface="Times New Roman"/>
                <a:sym typeface="Times New Roman"/>
              </a:rPr>
              <a:t>CONTENT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gc91fd4d218_1_18"/>
          <p:cNvSpPr txBox="1">
            <a:spLocks noGrp="1"/>
          </p:cNvSpPr>
          <p:nvPr>
            <p:ph type="title"/>
          </p:nvPr>
        </p:nvSpPr>
        <p:spPr>
          <a:xfrm>
            <a:off x="457200" y="-80375"/>
            <a:ext cx="8229600" cy="716100"/>
          </a:xfrm>
          <a:prstGeom prst="rect">
            <a:avLst/>
          </a:prstGeom>
        </p:spPr>
        <p:txBody>
          <a:bodyPr spcFirstLastPara="1" wrap="square" lIns="91425" tIns="45700" rIns="91425" bIns="45700" anchor="ctr" anchorCtr="0">
            <a:normAutofit fontScale="90000"/>
          </a:bodyPr>
          <a:lstStyle/>
          <a:p>
            <a:pPr marL="0" lvl="0" indent="0" algn="ctr" rtl="0">
              <a:spcBef>
                <a:spcPts val="0"/>
              </a:spcBef>
              <a:spcAft>
                <a:spcPts val="0"/>
              </a:spcAft>
              <a:buClr>
                <a:schemeClr val="lt1"/>
              </a:buClr>
              <a:buSzPct val="104184"/>
              <a:buFont typeface="Calibri"/>
              <a:buNone/>
            </a:pPr>
            <a:r>
              <a:rPr lang="en-US" sz="3800" b="1">
                <a:solidFill>
                  <a:schemeClr val="lt1"/>
                </a:solidFill>
              </a:rPr>
              <a:t>Emergency Vehicle Detection using ANN</a:t>
            </a:r>
            <a:endParaRPr/>
          </a:p>
        </p:txBody>
      </p:sp>
      <p:sp>
        <p:nvSpPr>
          <p:cNvPr id="263" name="Google Shape;263;gc91fd4d218_1_18"/>
          <p:cNvSpPr txBox="1">
            <a:spLocks noGrp="1"/>
          </p:cNvSpPr>
          <p:nvPr>
            <p:ph type="sldNum" idx="12"/>
          </p:nvPr>
        </p:nvSpPr>
        <p:spPr>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r>
              <a:rPr lang="en-US">
                <a:solidFill>
                  <a:srgbClr val="000000"/>
                </a:solidFill>
              </a:rPr>
              <a:t>21</a:t>
            </a:r>
            <a:endParaRPr>
              <a:solidFill>
                <a:srgbClr val="000000"/>
              </a:solidFill>
            </a:endParaRPr>
          </a:p>
        </p:txBody>
      </p:sp>
      <p:sp>
        <p:nvSpPr>
          <p:cNvPr id="264" name="Google Shape;264;gc91fd4d218_1_18"/>
          <p:cNvSpPr txBox="1">
            <a:spLocks noGrp="1"/>
          </p:cNvSpPr>
          <p:nvPr>
            <p:ph type="body" idx="1"/>
          </p:nvPr>
        </p:nvSpPr>
        <p:spPr>
          <a:xfrm>
            <a:off x="58625" y="731387"/>
            <a:ext cx="8839200" cy="55293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sz="2100" b="1">
                <a:solidFill>
                  <a:srgbClr val="7030A0"/>
                </a:solidFill>
                <a:latin typeface="Times New Roman"/>
                <a:ea typeface="Times New Roman"/>
                <a:cs typeface="Times New Roman"/>
                <a:sym typeface="Times New Roman"/>
              </a:rPr>
              <a:t>Spectral Centroid for siren sound</a:t>
            </a:r>
            <a:endParaRPr sz="2400" b="1">
              <a:solidFill>
                <a:srgbClr val="7030A0"/>
              </a:solidFill>
              <a:highlight>
                <a:srgbClr val="FFFF99"/>
              </a:highlight>
              <a:latin typeface="Times New Roman"/>
              <a:ea typeface="Times New Roman"/>
              <a:cs typeface="Times New Roman"/>
              <a:sym typeface="Times New Roman"/>
            </a:endParaRPr>
          </a:p>
          <a:p>
            <a:pPr marL="0" lvl="0" indent="0" algn="l" rtl="0">
              <a:spcBef>
                <a:spcPts val="0"/>
              </a:spcBef>
              <a:spcAft>
                <a:spcPts val="0"/>
              </a:spcAft>
              <a:buNone/>
            </a:pPr>
            <a:endParaRPr sz="2400" b="1">
              <a:solidFill>
                <a:srgbClr val="7030A0"/>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2400"/>
              <a:buFont typeface="Arial"/>
              <a:buNone/>
            </a:pPr>
            <a:endParaRPr sz="2400" b="1">
              <a:solidFill>
                <a:srgbClr val="7030A0"/>
              </a:solidFill>
              <a:latin typeface="Times New Roman"/>
              <a:ea typeface="Times New Roman"/>
              <a:cs typeface="Times New Roman"/>
              <a:sym typeface="Times New Roman"/>
            </a:endParaRPr>
          </a:p>
        </p:txBody>
      </p:sp>
      <p:pic>
        <p:nvPicPr>
          <p:cNvPr id="265" name="Google Shape;265;gc91fd4d218_1_18"/>
          <p:cNvPicPr preferRelativeResize="0"/>
          <p:nvPr/>
        </p:nvPicPr>
        <p:blipFill rotWithShape="1">
          <a:blip r:embed="rId3">
            <a:alphaModFix/>
          </a:blip>
          <a:srcRect t="5846" r="2808"/>
          <a:stretch/>
        </p:blipFill>
        <p:spPr>
          <a:xfrm>
            <a:off x="120550" y="1203025"/>
            <a:ext cx="6900875" cy="45860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gc91fd4d218_1_52"/>
          <p:cNvSpPr txBox="1">
            <a:spLocks noGrp="1"/>
          </p:cNvSpPr>
          <p:nvPr>
            <p:ph type="title"/>
          </p:nvPr>
        </p:nvSpPr>
        <p:spPr>
          <a:xfrm>
            <a:off x="457200" y="-80375"/>
            <a:ext cx="8229600" cy="716100"/>
          </a:xfrm>
          <a:prstGeom prst="rect">
            <a:avLst/>
          </a:prstGeom>
        </p:spPr>
        <p:txBody>
          <a:bodyPr spcFirstLastPara="1" wrap="square" lIns="91425" tIns="45700" rIns="91425" bIns="45700" anchor="ctr" anchorCtr="0">
            <a:normAutofit fontScale="90000"/>
          </a:bodyPr>
          <a:lstStyle/>
          <a:p>
            <a:pPr marL="0" lvl="0" indent="0" algn="ctr" rtl="0">
              <a:spcBef>
                <a:spcPts val="0"/>
              </a:spcBef>
              <a:spcAft>
                <a:spcPts val="0"/>
              </a:spcAft>
              <a:buClr>
                <a:schemeClr val="lt1"/>
              </a:buClr>
              <a:buSzPct val="104184"/>
              <a:buFont typeface="Calibri"/>
              <a:buNone/>
            </a:pPr>
            <a:r>
              <a:rPr lang="en-US" sz="3800" b="1">
                <a:solidFill>
                  <a:schemeClr val="lt1"/>
                </a:solidFill>
              </a:rPr>
              <a:t>Emergency Vehicle Detection using ANN</a:t>
            </a:r>
            <a:endParaRPr/>
          </a:p>
        </p:txBody>
      </p:sp>
      <p:sp>
        <p:nvSpPr>
          <p:cNvPr id="272" name="Google Shape;272;gc91fd4d218_1_52"/>
          <p:cNvSpPr txBox="1">
            <a:spLocks noGrp="1"/>
          </p:cNvSpPr>
          <p:nvPr>
            <p:ph type="sldNum" idx="12"/>
          </p:nvPr>
        </p:nvSpPr>
        <p:spPr>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solidFill>
                  <a:srgbClr val="000000"/>
                </a:solidFill>
              </a:rPr>
              <a:t>21</a:t>
            </a:fld>
            <a:endParaRPr>
              <a:solidFill>
                <a:srgbClr val="000000"/>
              </a:solidFill>
            </a:endParaRPr>
          </a:p>
        </p:txBody>
      </p:sp>
      <p:sp>
        <p:nvSpPr>
          <p:cNvPr id="273" name="Google Shape;273;gc91fd4d218_1_52"/>
          <p:cNvSpPr txBox="1">
            <a:spLocks noGrp="1"/>
          </p:cNvSpPr>
          <p:nvPr>
            <p:ph type="body" idx="1"/>
          </p:nvPr>
        </p:nvSpPr>
        <p:spPr>
          <a:xfrm>
            <a:off x="72025" y="729550"/>
            <a:ext cx="8839200" cy="55293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sz="2100" b="1">
                <a:solidFill>
                  <a:srgbClr val="7030A0"/>
                </a:solidFill>
                <a:latin typeface="Times New Roman"/>
                <a:ea typeface="Times New Roman"/>
                <a:cs typeface="Times New Roman"/>
                <a:sym typeface="Times New Roman"/>
              </a:rPr>
              <a:t>Spectral Centroid for non siren sound</a:t>
            </a:r>
            <a:endParaRPr sz="2400" b="1">
              <a:solidFill>
                <a:srgbClr val="7030A0"/>
              </a:solidFill>
              <a:highlight>
                <a:srgbClr val="FFFF99"/>
              </a:highlight>
              <a:latin typeface="Times New Roman"/>
              <a:ea typeface="Times New Roman"/>
              <a:cs typeface="Times New Roman"/>
              <a:sym typeface="Times New Roman"/>
            </a:endParaRPr>
          </a:p>
          <a:p>
            <a:pPr marL="0" lvl="0" indent="0" algn="l" rtl="0">
              <a:spcBef>
                <a:spcPts val="0"/>
              </a:spcBef>
              <a:spcAft>
                <a:spcPts val="0"/>
              </a:spcAft>
              <a:buNone/>
            </a:pPr>
            <a:endParaRPr sz="2400" b="1">
              <a:solidFill>
                <a:srgbClr val="7030A0"/>
              </a:solidFill>
              <a:highlight>
                <a:srgbClr val="FFFF99"/>
              </a:highlight>
              <a:latin typeface="Times New Roman"/>
              <a:ea typeface="Times New Roman"/>
              <a:cs typeface="Times New Roman"/>
              <a:sym typeface="Times New Roman"/>
            </a:endParaRPr>
          </a:p>
          <a:p>
            <a:pPr marL="0" lvl="0" indent="0" algn="l" rtl="0">
              <a:spcBef>
                <a:spcPts val="0"/>
              </a:spcBef>
              <a:spcAft>
                <a:spcPts val="0"/>
              </a:spcAft>
              <a:buNone/>
            </a:pPr>
            <a:endParaRPr sz="2400" b="1">
              <a:solidFill>
                <a:srgbClr val="7030A0"/>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2400"/>
              <a:buFont typeface="Arial"/>
              <a:buNone/>
            </a:pPr>
            <a:endParaRPr sz="2400" b="1">
              <a:solidFill>
                <a:srgbClr val="7030A0"/>
              </a:solidFill>
              <a:latin typeface="Times New Roman"/>
              <a:ea typeface="Times New Roman"/>
              <a:cs typeface="Times New Roman"/>
              <a:sym typeface="Times New Roman"/>
            </a:endParaRPr>
          </a:p>
        </p:txBody>
      </p:sp>
      <p:pic>
        <p:nvPicPr>
          <p:cNvPr id="274" name="Google Shape;274;gc91fd4d218_1_52"/>
          <p:cNvPicPr preferRelativeResize="0"/>
          <p:nvPr/>
        </p:nvPicPr>
        <p:blipFill rotWithShape="1">
          <a:blip r:embed="rId3">
            <a:alphaModFix/>
          </a:blip>
          <a:srcRect t="8138"/>
          <a:stretch/>
        </p:blipFill>
        <p:spPr>
          <a:xfrm>
            <a:off x="164600" y="1200663"/>
            <a:ext cx="6706801" cy="457596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gc91fd4d218_1_27"/>
          <p:cNvSpPr txBox="1">
            <a:spLocks noGrp="1"/>
          </p:cNvSpPr>
          <p:nvPr>
            <p:ph type="title"/>
          </p:nvPr>
        </p:nvSpPr>
        <p:spPr>
          <a:xfrm>
            <a:off x="457200" y="-80375"/>
            <a:ext cx="8229600" cy="716100"/>
          </a:xfrm>
          <a:prstGeom prst="rect">
            <a:avLst/>
          </a:prstGeom>
        </p:spPr>
        <p:txBody>
          <a:bodyPr spcFirstLastPara="1" wrap="square" lIns="91425" tIns="45700" rIns="91425" bIns="45700" anchor="ctr" anchorCtr="0">
            <a:normAutofit fontScale="90000"/>
          </a:bodyPr>
          <a:lstStyle/>
          <a:p>
            <a:pPr marL="0" lvl="0" indent="0" algn="ctr" rtl="0">
              <a:spcBef>
                <a:spcPts val="0"/>
              </a:spcBef>
              <a:spcAft>
                <a:spcPts val="0"/>
              </a:spcAft>
              <a:buClr>
                <a:schemeClr val="lt1"/>
              </a:buClr>
              <a:buSzPct val="104184"/>
              <a:buFont typeface="Calibri"/>
              <a:buNone/>
            </a:pPr>
            <a:r>
              <a:rPr lang="en-US" sz="3800" b="1">
                <a:solidFill>
                  <a:schemeClr val="lt1"/>
                </a:solidFill>
              </a:rPr>
              <a:t>Emergency Vehicle Detection using ANN</a:t>
            </a:r>
            <a:endParaRPr/>
          </a:p>
        </p:txBody>
      </p:sp>
      <p:sp>
        <p:nvSpPr>
          <p:cNvPr id="281" name="Google Shape;281;gc91fd4d218_1_27"/>
          <p:cNvSpPr txBox="1">
            <a:spLocks noGrp="1"/>
          </p:cNvSpPr>
          <p:nvPr>
            <p:ph type="sldNum" idx="12"/>
          </p:nvPr>
        </p:nvSpPr>
        <p:spPr>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r>
              <a:rPr lang="en-US">
                <a:solidFill>
                  <a:srgbClr val="000000"/>
                </a:solidFill>
              </a:rPr>
              <a:t>23</a:t>
            </a:r>
            <a:endParaRPr>
              <a:solidFill>
                <a:srgbClr val="000000"/>
              </a:solidFill>
            </a:endParaRPr>
          </a:p>
        </p:txBody>
      </p:sp>
      <p:sp>
        <p:nvSpPr>
          <p:cNvPr id="282" name="Google Shape;282;gc91fd4d218_1_27"/>
          <p:cNvSpPr txBox="1">
            <a:spLocks noGrp="1"/>
          </p:cNvSpPr>
          <p:nvPr>
            <p:ph type="body" idx="1"/>
          </p:nvPr>
        </p:nvSpPr>
        <p:spPr>
          <a:xfrm>
            <a:off x="72025" y="729550"/>
            <a:ext cx="8839200" cy="55293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sz="2100" b="1">
                <a:solidFill>
                  <a:srgbClr val="7030A0"/>
                </a:solidFill>
                <a:latin typeface="Times New Roman"/>
                <a:ea typeface="Times New Roman"/>
                <a:cs typeface="Times New Roman"/>
                <a:sym typeface="Times New Roman"/>
              </a:rPr>
              <a:t>Spectral Bandwidth for siren sound</a:t>
            </a:r>
            <a:endParaRPr sz="2400" b="1">
              <a:solidFill>
                <a:srgbClr val="7030A0"/>
              </a:solidFill>
              <a:highlight>
                <a:srgbClr val="FFFF99"/>
              </a:highlight>
              <a:latin typeface="Times New Roman"/>
              <a:ea typeface="Times New Roman"/>
              <a:cs typeface="Times New Roman"/>
              <a:sym typeface="Times New Roman"/>
            </a:endParaRPr>
          </a:p>
          <a:p>
            <a:pPr marL="0" lvl="0" indent="0" algn="l" rtl="0">
              <a:spcBef>
                <a:spcPts val="0"/>
              </a:spcBef>
              <a:spcAft>
                <a:spcPts val="0"/>
              </a:spcAft>
              <a:buNone/>
            </a:pPr>
            <a:endParaRPr sz="2400" b="1">
              <a:solidFill>
                <a:srgbClr val="7030A0"/>
              </a:solidFill>
              <a:highlight>
                <a:srgbClr val="FFFF99"/>
              </a:highlight>
              <a:latin typeface="Times New Roman"/>
              <a:ea typeface="Times New Roman"/>
              <a:cs typeface="Times New Roman"/>
              <a:sym typeface="Times New Roman"/>
            </a:endParaRPr>
          </a:p>
          <a:p>
            <a:pPr marL="0" lvl="0" indent="0" algn="l" rtl="0">
              <a:spcBef>
                <a:spcPts val="0"/>
              </a:spcBef>
              <a:spcAft>
                <a:spcPts val="0"/>
              </a:spcAft>
              <a:buNone/>
            </a:pPr>
            <a:endParaRPr sz="2400" b="1">
              <a:solidFill>
                <a:srgbClr val="7030A0"/>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2400"/>
              <a:buFont typeface="Arial"/>
              <a:buNone/>
            </a:pPr>
            <a:endParaRPr sz="2400" b="1">
              <a:solidFill>
                <a:srgbClr val="7030A0"/>
              </a:solidFill>
              <a:latin typeface="Times New Roman"/>
              <a:ea typeface="Times New Roman"/>
              <a:cs typeface="Times New Roman"/>
              <a:sym typeface="Times New Roman"/>
            </a:endParaRPr>
          </a:p>
        </p:txBody>
      </p:sp>
      <p:pic>
        <p:nvPicPr>
          <p:cNvPr id="283" name="Google Shape;283;gc91fd4d218_1_27"/>
          <p:cNvPicPr preferRelativeResize="0"/>
          <p:nvPr/>
        </p:nvPicPr>
        <p:blipFill rotWithShape="1">
          <a:blip r:embed="rId3">
            <a:alphaModFix/>
          </a:blip>
          <a:srcRect l="1904" t="-8660" r="1904" b="8659"/>
          <a:stretch/>
        </p:blipFill>
        <p:spPr>
          <a:xfrm>
            <a:off x="160150" y="737714"/>
            <a:ext cx="7597974" cy="52140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gc91fd4d218_1_60"/>
          <p:cNvSpPr txBox="1">
            <a:spLocks noGrp="1"/>
          </p:cNvSpPr>
          <p:nvPr>
            <p:ph type="title"/>
          </p:nvPr>
        </p:nvSpPr>
        <p:spPr>
          <a:xfrm>
            <a:off x="457200" y="-80375"/>
            <a:ext cx="8229600" cy="716100"/>
          </a:xfrm>
          <a:prstGeom prst="rect">
            <a:avLst/>
          </a:prstGeom>
        </p:spPr>
        <p:txBody>
          <a:bodyPr spcFirstLastPara="1" wrap="square" lIns="91425" tIns="45700" rIns="91425" bIns="45700" anchor="ctr" anchorCtr="0">
            <a:normAutofit fontScale="90000"/>
          </a:bodyPr>
          <a:lstStyle/>
          <a:p>
            <a:pPr marL="0" lvl="0" indent="0" algn="ctr" rtl="0">
              <a:spcBef>
                <a:spcPts val="0"/>
              </a:spcBef>
              <a:spcAft>
                <a:spcPts val="0"/>
              </a:spcAft>
              <a:buClr>
                <a:schemeClr val="lt1"/>
              </a:buClr>
              <a:buSzPct val="104184"/>
              <a:buFont typeface="Calibri"/>
              <a:buNone/>
            </a:pPr>
            <a:r>
              <a:rPr lang="en-US" sz="3800" b="1">
                <a:solidFill>
                  <a:schemeClr val="lt1"/>
                </a:solidFill>
              </a:rPr>
              <a:t>Emergency Vehicle Detection using ANN</a:t>
            </a:r>
            <a:endParaRPr/>
          </a:p>
        </p:txBody>
      </p:sp>
      <p:sp>
        <p:nvSpPr>
          <p:cNvPr id="290" name="Google Shape;290;gc91fd4d218_1_60"/>
          <p:cNvSpPr txBox="1">
            <a:spLocks noGrp="1"/>
          </p:cNvSpPr>
          <p:nvPr>
            <p:ph type="sldNum" idx="12"/>
          </p:nvPr>
        </p:nvSpPr>
        <p:spPr>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solidFill>
                  <a:srgbClr val="000000"/>
                </a:solidFill>
              </a:rPr>
              <a:t>23</a:t>
            </a:fld>
            <a:endParaRPr>
              <a:solidFill>
                <a:srgbClr val="000000"/>
              </a:solidFill>
            </a:endParaRPr>
          </a:p>
        </p:txBody>
      </p:sp>
      <p:sp>
        <p:nvSpPr>
          <p:cNvPr id="291" name="Google Shape;291;gc91fd4d218_1_60"/>
          <p:cNvSpPr txBox="1">
            <a:spLocks noGrp="1"/>
          </p:cNvSpPr>
          <p:nvPr>
            <p:ph type="body" idx="1"/>
          </p:nvPr>
        </p:nvSpPr>
        <p:spPr>
          <a:xfrm>
            <a:off x="152400" y="827050"/>
            <a:ext cx="8839200" cy="55293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sz="2100" b="1">
                <a:solidFill>
                  <a:srgbClr val="7030A0"/>
                </a:solidFill>
                <a:latin typeface="Times New Roman"/>
                <a:ea typeface="Times New Roman"/>
                <a:cs typeface="Times New Roman"/>
                <a:sym typeface="Times New Roman"/>
              </a:rPr>
              <a:t>Spectral Bandwidth for non siren sound</a:t>
            </a:r>
            <a:endParaRPr sz="2400" b="1">
              <a:solidFill>
                <a:srgbClr val="7030A0"/>
              </a:solidFill>
              <a:highlight>
                <a:srgbClr val="FFFF99"/>
              </a:highlight>
              <a:latin typeface="Times New Roman"/>
              <a:ea typeface="Times New Roman"/>
              <a:cs typeface="Times New Roman"/>
              <a:sym typeface="Times New Roman"/>
            </a:endParaRPr>
          </a:p>
          <a:p>
            <a:pPr marL="0" lvl="0" indent="0" algn="l" rtl="0">
              <a:spcBef>
                <a:spcPts val="0"/>
              </a:spcBef>
              <a:spcAft>
                <a:spcPts val="0"/>
              </a:spcAft>
              <a:buNone/>
            </a:pPr>
            <a:endParaRPr sz="2400" b="1">
              <a:solidFill>
                <a:srgbClr val="7030A0"/>
              </a:solidFill>
              <a:highlight>
                <a:srgbClr val="FFFF99"/>
              </a:highlight>
              <a:latin typeface="Times New Roman"/>
              <a:ea typeface="Times New Roman"/>
              <a:cs typeface="Times New Roman"/>
              <a:sym typeface="Times New Roman"/>
            </a:endParaRPr>
          </a:p>
          <a:p>
            <a:pPr marL="0" lvl="0" indent="0" algn="l" rtl="0">
              <a:spcBef>
                <a:spcPts val="0"/>
              </a:spcBef>
              <a:spcAft>
                <a:spcPts val="0"/>
              </a:spcAft>
              <a:buNone/>
            </a:pPr>
            <a:endParaRPr sz="2400" b="1">
              <a:solidFill>
                <a:srgbClr val="7030A0"/>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2400"/>
              <a:buFont typeface="Arial"/>
              <a:buNone/>
            </a:pPr>
            <a:endParaRPr sz="2400" b="1">
              <a:solidFill>
                <a:srgbClr val="7030A0"/>
              </a:solidFill>
              <a:latin typeface="Times New Roman"/>
              <a:ea typeface="Times New Roman"/>
              <a:cs typeface="Times New Roman"/>
              <a:sym typeface="Times New Roman"/>
            </a:endParaRPr>
          </a:p>
        </p:txBody>
      </p:sp>
      <p:pic>
        <p:nvPicPr>
          <p:cNvPr id="292" name="Google Shape;292;gc91fd4d218_1_60"/>
          <p:cNvPicPr preferRelativeResize="0"/>
          <p:nvPr/>
        </p:nvPicPr>
        <p:blipFill rotWithShape="1">
          <a:blip r:embed="rId3">
            <a:alphaModFix/>
          </a:blip>
          <a:srcRect l="1922" t="-9440" b="27634"/>
          <a:stretch/>
        </p:blipFill>
        <p:spPr>
          <a:xfrm>
            <a:off x="137825" y="869150"/>
            <a:ext cx="7282751" cy="44767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800" u="sng" dirty="0" smtClean="0">
                <a:solidFill>
                  <a:srgbClr val="0DA193"/>
                </a:solidFill>
              </a:rPr>
              <a:t>STATEMENT OF LIMITATIONS</a:t>
            </a:r>
            <a:endParaRPr lang="en-IN" sz="2800" u="sng" dirty="0">
              <a:solidFill>
                <a:srgbClr val="0DA193"/>
              </a:solidFill>
            </a:endParaRPr>
          </a:p>
        </p:txBody>
      </p:sp>
      <p:sp>
        <p:nvSpPr>
          <p:cNvPr id="3" name="Content Placeholder 2"/>
          <p:cNvSpPr>
            <a:spLocks noGrp="1"/>
          </p:cNvSpPr>
          <p:nvPr>
            <p:ph idx="1"/>
          </p:nvPr>
        </p:nvSpPr>
        <p:spPr/>
        <p:txBody>
          <a:bodyPr>
            <a:noAutofit/>
          </a:bodyPr>
          <a:lstStyle/>
          <a:p>
            <a:pPr marL="114300" lvl="0" indent="0" algn="just">
              <a:lnSpc>
                <a:spcPct val="125000"/>
              </a:lnSpc>
              <a:spcBef>
                <a:spcPts val="0"/>
              </a:spcBef>
              <a:buClr>
                <a:srgbClr val="292929"/>
              </a:buClr>
              <a:buNone/>
            </a:pPr>
            <a:r>
              <a:rPr lang="en-US" sz="1400" b="1" u="sng" dirty="0"/>
              <a:t>Their limitations include: </a:t>
            </a:r>
          </a:p>
          <a:p>
            <a:pPr lvl="0" algn="just">
              <a:lnSpc>
                <a:spcPct val="125000"/>
              </a:lnSpc>
              <a:spcBef>
                <a:spcPts val="0"/>
              </a:spcBef>
              <a:buClr>
                <a:srgbClr val="292929"/>
              </a:buClr>
              <a:buFont typeface="Wingdings" panose="05000000000000000000" pitchFamily="2" charset="2"/>
              <a:buChar char="Ø"/>
            </a:pPr>
            <a:r>
              <a:rPr lang="en-US" sz="1400" dirty="0"/>
              <a:t> </a:t>
            </a:r>
            <a:r>
              <a:rPr lang="en-US" sz="1400" dirty="0" smtClean="0"/>
              <a:t>     The </a:t>
            </a:r>
            <a:r>
              <a:rPr lang="en-US" sz="1400" dirty="0"/>
              <a:t>limitation of experimental </a:t>
            </a:r>
            <a:r>
              <a:rPr lang="en-US" sz="1400" dirty="0" smtClean="0"/>
              <a:t>data,</a:t>
            </a:r>
          </a:p>
          <a:p>
            <a:pPr lvl="0" algn="just">
              <a:lnSpc>
                <a:spcPct val="125000"/>
              </a:lnSpc>
              <a:spcBef>
                <a:spcPts val="0"/>
              </a:spcBef>
              <a:buClr>
                <a:srgbClr val="292929"/>
              </a:buClr>
              <a:buFont typeface="Wingdings" panose="05000000000000000000" pitchFamily="2" charset="2"/>
              <a:buChar char="Ø"/>
            </a:pPr>
            <a:r>
              <a:rPr lang="en-US" sz="1400" dirty="0"/>
              <a:t> </a:t>
            </a:r>
            <a:r>
              <a:rPr lang="en-US" sz="1400" dirty="0" smtClean="0"/>
              <a:t>     </a:t>
            </a:r>
            <a:r>
              <a:rPr lang="en-US" sz="1400" dirty="0"/>
              <a:t>I</a:t>
            </a:r>
            <a:r>
              <a:rPr lang="en-US" sz="1400" dirty="0" smtClean="0"/>
              <a:t>mperfect </a:t>
            </a:r>
            <a:r>
              <a:rPr lang="en-US" sz="1400" dirty="0"/>
              <a:t>performances </a:t>
            </a:r>
            <a:endParaRPr lang="en-US" sz="1400" dirty="0" smtClean="0"/>
          </a:p>
          <a:p>
            <a:pPr lvl="0" algn="just">
              <a:lnSpc>
                <a:spcPct val="125000"/>
              </a:lnSpc>
              <a:spcBef>
                <a:spcPts val="0"/>
              </a:spcBef>
              <a:buClr>
                <a:srgbClr val="292929"/>
              </a:buClr>
              <a:buFont typeface="Wingdings" panose="05000000000000000000" pitchFamily="2" charset="2"/>
              <a:buChar char="Ø"/>
            </a:pPr>
            <a:r>
              <a:rPr lang="en-US" sz="1400" dirty="0" smtClean="0"/>
              <a:t>      Stability </a:t>
            </a:r>
            <a:r>
              <a:rPr lang="en-US" sz="1400" dirty="0"/>
              <a:t>of the systems was not thoroughly evaluated</a:t>
            </a:r>
          </a:p>
          <a:p>
            <a:pPr lvl="0" algn="just">
              <a:lnSpc>
                <a:spcPct val="125000"/>
              </a:lnSpc>
              <a:spcBef>
                <a:spcPts val="0"/>
              </a:spcBef>
              <a:buClr>
                <a:srgbClr val="292929"/>
              </a:buClr>
              <a:buFont typeface="Wingdings" panose="05000000000000000000" pitchFamily="2" charset="2"/>
              <a:buChar char="Ø"/>
            </a:pPr>
            <a:endParaRPr lang="en-US" sz="1400" dirty="0" smtClean="0"/>
          </a:p>
          <a:p>
            <a:pPr marL="114300" lvl="0" indent="0" algn="just">
              <a:lnSpc>
                <a:spcPct val="125000"/>
              </a:lnSpc>
              <a:spcBef>
                <a:spcPts val="0"/>
              </a:spcBef>
              <a:buClr>
                <a:srgbClr val="292929"/>
              </a:buClr>
              <a:buNone/>
            </a:pPr>
            <a:r>
              <a:rPr lang="en-US" sz="1400" u="sng" dirty="0" smtClean="0"/>
              <a:t>RESEARCH ON:</a:t>
            </a:r>
            <a:endParaRPr lang="en-US" sz="1400" u="sng" dirty="0"/>
          </a:p>
          <a:p>
            <a:pPr marL="114300" lvl="0" indent="0" algn="just">
              <a:lnSpc>
                <a:spcPct val="125000"/>
              </a:lnSpc>
              <a:spcBef>
                <a:spcPts val="0"/>
              </a:spcBef>
              <a:buClr>
                <a:srgbClr val="292929"/>
              </a:buClr>
              <a:buNone/>
            </a:pPr>
            <a:r>
              <a:rPr lang="en-US" sz="1400" dirty="0" smtClean="0"/>
              <a:t>To improve the </a:t>
            </a:r>
            <a:r>
              <a:rPr lang="en-US" sz="1400" dirty="0"/>
              <a:t>above limitations by conducting comprehensive experiments on a larger dataset </a:t>
            </a:r>
            <a:r>
              <a:rPr lang="en-US" sz="1400" dirty="0" smtClean="0"/>
              <a:t>.</a:t>
            </a:r>
          </a:p>
          <a:p>
            <a:pPr marL="114300" lvl="0" indent="0" algn="just">
              <a:lnSpc>
                <a:spcPct val="125000"/>
              </a:lnSpc>
              <a:spcBef>
                <a:spcPts val="0"/>
              </a:spcBef>
              <a:buClr>
                <a:srgbClr val="292929"/>
              </a:buClr>
              <a:buNone/>
            </a:pPr>
            <a:endParaRPr lang="en-US" sz="1400" dirty="0" smtClean="0"/>
          </a:p>
          <a:p>
            <a:pPr lvl="0" algn="just">
              <a:lnSpc>
                <a:spcPct val="125000"/>
              </a:lnSpc>
              <a:spcBef>
                <a:spcPts val="0"/>
              </a:spcBef>
              <a:buClr>
                <a:srgbClr val="292929"/>
              </a:buClr>
              <a:buFont typeface="Times New Roman"/>
              <a:buChar char="•"/>
            </a:pPr>
            <a:r>
              <a:rPr lang="en-US" sz="1400" dirty="0"/>
              <a:t>Our experimental dataset contains three sound classes of the siren, vehicle horn, and </a:t>
            </a:r>
            <a:r>
              <a:rPr lang="en-US" sz="1400" dirty="0" smtClean="0"/>
              <a:t>noise</a:t>
            </a:r>
          </a:p>
          <a:p>
            <a:pPr lvl="0" algn="just">
              <a:lnSpc>
                <a:spcPct val="125000"/>
              </a:lnSpc>
              <a:spcBef>
                <a:spcPts val="0"/>
              </a:spcBef>
              <a:buClr>
                <a:srgbClr val="292929"/>
              </a:buClr>
              <a:buFont typeface="Times New Roman"/>
              <a:buChar char="•"/>
            </a:pPr>
            <a:r>
              <a:rPr lang="en-US" sz="1400" dirty="0" smtClean="0"/>
              <a:t>Acoustic-Based </a:t>
            </a:r>
            <a:r>
              <a:rPr lang="en-US" sz="1400" dirty="0"/>
              <a:t>Emergency Vehicle Detection Using CNNs various sampling rates, one or two channels, and coding in different bit-depth. Thus, the preprocessing stage is required to standardize our data so that it benefits the experimental process</a:t>
            </a:r>
            <a:r>
              <a:rPr lang="en-US" sz="1400" dirty="0" smtClean="0"/>
              <a:t>.</a:t>
            </a:r>
          </a:p>
          <a:p>
            <a:pPr algn="just">
              <a:lnSpc>
                <a:spcPct val="125000"/>
              </a:lnSpc>
              <a:spcBef>
                <a:spcPts val="0"/>
              </a:spcBef>
              <a:buClr>
                <a:srgbClr val="292929"/>
              </a:buClr>
              <a:buFont typeface="Times New Roman"/>
              <a:buChar char="•"/>
            </a:pPr>
            <a:r>
              <a:rPr lang="en-US" sz="1400" dirty="0"/>
              <a:t>work is still needed to improve the detection performance and to meet the need for reliable and convenient emergency vehicle detection systems</a:t>
            </a:r>
            <a:endParaRPr lang="en-IN" sz="1400" dirty="0"/>
          </a:p>
          <a:p>
            <a:pPr lvl="0" algn="just">
              <a:lnSpc>
                <a:spcPct val="125000"/>
              </a:lnSpc>
              <a:spcBef>
                <a:spcPts val="0"/>
              </a:spcBef>
              <a:buClr>
                <a:srgbClr val="292929"/>
              </a:buClr>
              <a:buFont typeface="Times New Roman"/>
              <a:buChar char="•"/>
            </a:pPr>
            <a:endParaRPr lang="en-US" sz="1400" dirty="0">
              <a:solidFill>
                <a:srgbClr val="292929"/>
              </a:solidFill>
              <a:highlight>
                <a:srgbClr val="FFFFFF"/>
              </a:highlight>
              <a:latin typeface="Times New Roman"/>
              <a:ea typeface="Times New Roman"/>
              <a:cs typeface="Times New Roman"/>
              <a:sym typeface="Times New Roman"/>
            </a:endParaRPr>
          </a:p>
          <a:p>
            <a:pPr lvl="0" algn="just">
              <a:lnSpc>
                <a:spcPct val="125000"/>
              </a:lnSpc>
              <a:spcBef>
                <a:spcPts val="0"/>
              </a:spcBef>
              <a:buClr>
                <a:srgbClr val="292929"/>
              </a:buClr>
              <a:buFont typeface="Times New Roman"/>
              <a:buChar char="•"/>
            </a:pPr>
            <a:endParaRPr lang="en-US" sz="1400" dirty="0">
              <a:solidFill>
                <a:srgbClr val="292929"/>
              </a:solidFill>
              <a:highlight>
                <a:srgbClr val="FFFFFF"/>
              </a:highlight>
              <a:latin typeface="Times New Roman"/>
              <a:ea typeface="Times New Roman"/>
              <a:cs typeface="Times New Roman"/>
              <a:sym typeface="Times New Roman"/>
            </a:endParaRPr>
          </a:p>
          <a:p>
            <a:pPr lvl="0" algn="just">
              <a:lnSpc>
                <a:spcPct val="125000"/>
              </a:lnSpc>
              <a:spcBef>
                <a:spcPts val="0"/>
              </a:spcBef>
              <a:buClr>
                <a:srgbClr val="292929"/>
              </a:buClr>
              <a:buFont typeface="Times New Roman"/>
              <a:buChar char="•"/>
            </a:pPr>
            <a:endParaRPr lang="en-US" sz="1400" dirty="0">
              <a:solidFill>
                <a:srgbClr val="292929"/>
              </a:solidFill>
              <a:highlight>
                <a:srgbClr val="FFFFFF"/>
              </a:highlight>
              <a:latin typeface="Times New Roman"/>
              <a:ea typeface="Times New Roman"/>
              <a:cs typeface="Times New Roman"/>
              <a:sym typeface="Times New Roman"/>
            </a:endParaRPr>
          </a:p>
          <a:p>
            <a:pPr lvl="0" algn="just">
              <a:lnSpc>
                <a:spcPct val="125000"/>
              </a:lnSpc>
              <a:spcBef>
                <a:spcPts val="0"/>
              </a:spcBef>
              <a:buClr>
                <a:srgbClr val="292929"/>
              </a:buClr>
              <a:buFont typeface="Times New Roman"/>
              <a:buChar char="•"/>
            </a:pPr>
            <a:endParaRPr lang="en-US" sz="1400" dirty="0">
              <a:solidFill>
                <a:srgbClr val="292929"/>
              </a:solidFill>
              <a:highlight>
                <a:srgbClr val="FFFFFF"/>
              </a:highlight>
              <a:latin typeface="Times New Roman"/>
              <a:ea typeface="Times New Roman"/>
              <a:cs typeface="Times New Roman"/>
              <a:sym typeface="Times New Roman"/>
            </a:endParaRPr>
          </a:p>
          <a:p>
            <a:endParaRPr lang="en-IN" sz="1400"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spTree>
    <p:extLst>
      <p:ext uri="{BB962C8B-B14F-4D97-AF65-F5344CB8AC3E}">
        <p14:creationId xmlns:p14="http://schemas.microsoft.com/office/powerpoint/2010/main" val="15205937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u="sng" dirty="0" smtClean="0">
                <a:solidFill>
                  <a:srgbClr val="0DA193"/>
                </a:solidFill>
              </a:rPr>
              <a:t>CONCLUSION</a:t>
            </a:r>
            <a:endParaRPr lang="en-IN" sz="3200" u="sng" dirty="0">
              <a:solidFill>
                <a:srgbClr val="0DA193"/>
              </a:solidFill>
            </a:endParaRPr>
          </a:p>
        </p:txBody>
      </p:sp>
      <p:sp>
        <p:nvSpPr>
          <p:cNvPr id="3" name="Content Placeholder 2"/>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I</a:t>
            </a:r>
            <a:r>
              <a:rPr lang="en-US" sz="2000" dirty="0" smtClean="0">
                <a:latin typeface="Times New Roman" panose="02020603050405020304" pitchFamily="18" charset="0"/>
                <a:cs typeface="Times New Roman" panose="02020603050405020304" pitchFamily="18" charset="0"/>
              </a:rPr>
              <a:t>ntroduced </a:t>
            </a:r>
            <a:r>
              <a:rPr lang="en-US" sz="2000" dirty="0">
                <a:latin typeface="Times New Roman" panose="02020603050405020304" pitchFamily="18" charset="0"/>
                <a:cs typeface="Times New Roman" panose="02020603050405020304" pitchFamily="18" charset="0"/>
              </a:rPr>
              <a:t>a deep-learning model (</a:t>
            </a:r>
            <a:r>
              <a:rPr lang="en-US" sz="2000" dirty="0" err="1">
                <a:latin typeface="Times New Roman" panose="02020603050405020304" pitchFamily="18" charset="0"/>
                <a:cs typeface="Times New Roman" panose="02020603050405020304" pitchFamily="18" charset="0"/>
              </a:rPr>
              <a:t>SirenNet</a:t>
            </a:r>
            <a:r>
              <a:rPr lang="en-US" sz="2000" dirty="0">
                <a:latin typeface="Times New Roman" panose="02020603050405020304" pitchFamily="18" charset="0"/>
                <a:cs typeface="Times New Roman" panose="02020603050405020304" pitchFamily="18" charset="0"/>
              </a:rPr>
              <a:t>) based on convolutional neural networks for </a:t>
            </a:r>
            <a:r>
              <a:rPr lang="en-US" sz="2000" dirty="0" err="1">
                <a:latin typeface="Times New Roman" panose="02020603050405020304" pitchFamily="18" charset="0"/>
                <a:cs typeface="Times New Roman" panose="02020603050405020304" pitchFamily="18" charset="0"/>
              </a:rPr>
              <a:t>sirensound-based</a:t>
            </a:r>
            <a:r>
              <a:rPr lang="en-US" sz="2000" dirty="0">
                <a:latin typeface="Times New Roman" panose="02020603050405020304" pitchFamily="18" charset="0"/>
                <a:cs typeface="Times New Roman" panose="02020603050405020304" pitchFamily="18" charset="0"/>
              </a:rPr>
              <a:t> emergency vehicle detection. The proposed </a:t>
            </a:r>
            <a:r>
              <a:rPr lang="en-US" sz="2000" dirty="0" err="1">
                <a:latin typeface="Times New Roman" panose="02020603050405020304" pitchFamily="18" charset="0"/>
                <a:cs typeface="Times New Roman" panose="02020603050405020304" pitchFamily="18" charset="0"/>
              </a:rPr>
              <a:t>SirenNet</a:t>
            </a:r>
            <a:r>
              <a:rPr lang="en-US" sz="2000" dirty="0">
                <a:latin typeface="Times New Roman" panose="02020603050405020304" pitchFamily="18" charset="0"/>
                <a:cs typeface="Times New Roman" panose="02020603050405020304" pitchFamily="18" charset="0"/>
              </a:rPr>
              <a:t> is composed of two single CNN-based </a:t>
            </a:r>
            <a:r>
              <a:rPr lang="en-US" sz="2000" dirty="0" smtClean="0">
                <a:latin typeface="Times New Roman" panose="02020603050405020304" pitchFamily="18" charset="0"/>
                <a:cs typeface="Times New Roman" panose="02020603050405020304" pitchFamily="18" charset="0"/>
              </a:rPr>
              <a:t>networks.</a:t>
            </a:r>
          </a:p>
          <a:p>
            <a:pPr marL="114300" indent="0">
              <a:buNone/>
            </a:pPr>
            <a:endParaRPr lang="en-US" sz="2000" dirty="0" smtClean="0">
              <a:latin typeface="Times New Roman" panose="02020603050405020304" pitchFamily="18" charset="0"/>
              <a:cs typeface="Times New Roman" panose="02020603050405020304" pitchFamily="18" charset="0"/>
            </a:endParaRPr>
          </a:p>
          <a:p>
            <a:r>
              <a:rPr lang="en-US" sz="2000" dirty="0" smtClean="0">
                <a:solidFill>
                  <a:srgbClr val="292929"/>
                </a:solidFill>
                <a:highlight>
                  <a:srgbClr val="FFFFFF"/>
                </a:highlight>
                <a:latin typeface="Times New Roman" panose="02020603050405020304" pitchFamily="18" charset="0"/>
                <a:cs typeface="Times New Roman" panose="02020603050405020304" pitchFamily="18" charset="0"/>
                <a:sym typeface="Times New Roman"/>
              </a:rPr>
              <a:t>The importance of this system is to provide indication to drivers by detecting emergency vehicle siren sound and helps to clear traffic and to save life.</a:t>
            </a:r>
            <a:endParaRPr lang="en-US" sz="2000" dirty="0" smtClean="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25</a:t>
            </a:fld>
            <a:endParaRPr lang="en-US"/>
          </a:p>
        </p:txBody>
      </p:sp>
    </p:spTree>
    <p:extLst>
      <p:ext uri="{BB962C8B-B14F-4D97-AF65-F5344CB8AC3E}">
        <p14:creationId xmlns:p14="http://schemas.microsoft.com/office/powerpoint/2010/main" val="1671519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9" name="Google Shape;109;p4"/>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solidFill>
                  <a:srgbClr val="002060"/>
                </a:solidFill>
                <a:latin typeface="Times New Roman"/>
                <a:ea typeface="Times New Roman"/>
                <a:cs typeface="Times New Roman"/>
                <a:sym typeface="Times New Roman"/>
              </a:rPr>
              <a:t>3</a:t>
            </a:fld>
            <a:endParaRPr>
              <a:solidFill>
                <a:srgbClr val="002060"/>
              </a:solidFill>
              <a:latin typeface="Times New Roman"/>
              <a:ea typeface="Times New Roman"/>
              <a:cs typeface="Times New Roman"/>
              <a:sym typeface="Times New Roman"/>
            </a:endParaRPr>
          </a:p>
        </p:txBody>
      </p:sp>
      <p:sp>
        <p:nvSpPr>
          <p:cNvPr id="106" name="Google Shape;106;p4"/>
          <p:cNvSpPr txBox="1">
            <a:spLocks noGrp="1"/>
          </p:cNvSpPr>
          <p:nvPr>
            <p:ph type="body" idx="1"/>
          </p:nvPr>
        </p:nvSpPr>
        <p:spPr>
          <a:xfrm>
            <a:off x="127907" y="443593"/>
            <a:ext cx="8175171" cy="5802085"/>
          </a:xfrm>
          <a:prstGeom prst="rect">
            <a:avLst/>
          </a:prstGeom>
          <a:noFill/>
          <a:ln>
            <a:noFill/>
          </a:ln>
        </p:spPr>
        <p:txBody>
          <a:bodyPr spcFirstLastPara="1" wrap="square" lIns="91425" tIns="45700" rIns="91425" bIns="45700" anchor="t" anchorCtr="0">
            <a:normAutofit/>
          </a:bodyPr>
          <a:lstStyle/>
          <a:p>
            <a:pPr marL="228600" lvl="0" indent="0" algn="l" rtl="0">
              <a:lnSpc>
                <a:spcPct val="125000"/>
              </a:lnSpc>
              <a:spcBef>
                <a:spcPts val="0"/>
              </a:spcBef>
              <a:spcAft>
                <a:spcPts val="0"/>
              </a:spcAft>
              <a:buClr>
                <a:schemeClr val="dk1"/>
              </a:buClr>
              <a:buSzPts val="1100"/>
              <a:buFont typeface="Arial"/>
              <a:buNone/>
            </a:pPr>
            <a:r>
              <a:rPr lang="en-IN" sz="2400" u="sng" dirty="0" smtClean="0">
                <a:solidFill>
                  <a:srgbClr val="0DA193"/>
                </a:solidFill>
                <a:latin typeface="Times New Roman"/>
                <a:ea typeface="Times New Roman"/>
                <a:cs typeface="Times New Roman"/>
                <a:sym typeface="Times New Roman"/>
              </a:rPr>
              <a:t>INTRODUCTION</a:t>
            </a:r>
          </a:p>
          <a:p>
            <a:pPr marL="228600" lvl="0" indent="0" algn="l" rtl="0">
              <a:lnSpc>
                <a:spcPct val="125000"/>
              </a:lnSpc>
              <a:spcBef>
                <a:spcPts val="0"/>
              </a:spcBef>
              <a:spcAft>
                <a:spcPts val="0"/>
              </a:spcAft>
              <a:buClr>
                <a:schemeClr val="dk1"/>
              </a:buClr>
              <a:buSzPts val="1100"/>
              <a:buFont typeface="Arial"/>
              <a:buNone/>
            </a:pPr>
            <a:endParaRPr sz="1800" u="sng" dirty="0">
              <a:solidFill>
                <a:srgbClr val="0DA193"/>
              </a:solidFill>
              <a:latin typeface="Times New Roman"/>
              <a:ea typeface="Times New Roman"/>
              <a:cs typeface="Times New Roman"/>
              <a:sym typeface="Times New Roman"/>
            </a:endParaRPr>
          </a:p>
          <a:p>
            <a:pPr marL="228600" lvl="0" indent="-228600" algn="l" rtl="0">
              <a:lnSpc>
                <a:spcPct val="125000"/>
              </a:lnSpc>
              <a:spcBef>
                <a:spcPts val="0"/>
              </a:spcBef>
              <a:spcAft>
                <a:spcPts val="0"/>
              </a:spcAft>
              <a:buSzPts val="1800"/>
              <a:buChar char="•"/>
            </a:pPr>
            <a:r>
              <a:rPr lang="en-US" sz="1800" dirty="0">
                <a:latin typeface="Times New Roman"/>
                <a:ea typeface="Times New Roman"/>
                <a:cs typeface="Times New Roman"/>
                <a:sym typeface="Times New Roman"/>
              </a:rPr>
              <a:t>One of the many problems that the world is currently experiencing with increased population and rapid growth is traffic congestion. </a:t>
            </a:r>
            <a:endParaRPr sz="1800" dirty="0"/>
          </a:p>
          <a:p>
            <a:pPr marL="0" lvl="0" indent="0" algn="l" rtl="0">
              <a:lnSpc>
                <a:spcPct val="125000"/>
              </a:lnSpc>
              <a:spcBef>
                <a:spcPts val="0"/>
              </a:spcBef>
              <a:spcAft>
                <a:spcPts val="0"/>
              </a:spcAft>
              <a:buClr>
                <a:schemeClr val="dk1"/>
              </a:buClr>
              <a:buSzPts val="1665"/>
              <a:buFont typeface="Arial"/>
              <a:buNone/>
            </a:pPr>
            <a:endParaRPr sz="1800" dirty="0">
              <a:latin typeface="Times New Roman"/>
              <a:ea typeface="Times New Roman"/>
              <a:cs typeface="Times New Roman"/>
              <a:sym typeface="Times New Roman"/>
            </a:endParaRPr>
          </a:p>
          <a:p>
            <a:pPr marL="228600" lvl="0" indent="-228600" algn="l" rtl="0">
              <a:lnSpc>
                <a:spcPct val="125000"/>
              </a:lnSpc>
              <a:spcBef>
                <a:spcPts val="0"/>
              </a:spcBef>
              <a:spcAft>
                <a:spcPts val="0"/>
              </a:spcAft>
              <a:buSzPts val="1800"/>
              <a:buChar char="•"/>
            </a:pPr>
            <a:r>
              <a:rPr lang="en-US" sz="1800" dirty="0">
                <a:latin typeface="Times New Roman"/>
                <a:ea typeface="Times New Roman"/>
                <a:cs typeface="Times New Roman"/>
                <a:sym typeface="Times New Roman"/>
              </a:rPr>
              <a:t>In countries such as India, the rate of road expansion is just one-third the vehicular growth rate. Statistics show that the current annual growth of vehicles is around 11% while the annual road extension remains to be only around 4%, thus making it impossible to create a separate lane for emergency vehicles.</a:t>
            </a:r>
            <a:endParaRPr sz="1800" dirty="0">
              <a:latin typeface="Times New Roman"/>
              <a:ea typeface="Times New Roman"/>
              <a:cs typeface="Times New Roman"/>
              <a:sym typeface="Times New Roman"/>
            </a:endParaRPr>
          </a:p>
          <a:p>
            <a:pPr marL="228600" lvl="0" indent="0" algn="l" rtl="0">
              <a:lnSpc>
                <a:spcPct val="125000"/>
              </a:lnSpc>
              <a:spcBef>
                <a:spcPts val="0"/>
              </a:spcBef>
              <a:spcAft>
                <a:spcPts val="0"/>
              </a:spcAft>
              <a:buClr>
                <a:schemeClr val="dk1"/>
              </a:buClr>
              <a:buSzPts val="1100"/>
              <a:buFont typeface="Arial"/>
              <a:buNone/>
            </a:pPr>
            <a:endParaRPr sz="1800" dirty="0">
              <a:latin typeface="Times New Roman"/>
              <a:ea typeface="Times New Roman"/>
              <a:cs typeface="Times New Roman"/>
              <a:sym typeface="Times New Roman"/>
            </a:endParaRPr>
          </a:p>
          <a:p>
            <a:pPr marL="228600" lvl="0" indent="-228600" algn="just" rtl="0">
              <a:lnSpc>
                <a:spcPct val="125000"/>
              </a:lnSpc>
              <a:spcBef>
                <a:spcPts val="0"/>
              </a:spcBef>
              <a:spcAft>
                <a:spcPts val="0"/>
              </a:spcAft>
              <a:buSzPts val="1800"/>
              <a:buFont typeface="Times New Roman"/>
              <a:buChar char="•"/>
            </a:pPr>
            <a:r>
              <a:rPr lang="en-US" sz="1800" dirty="0">
                <a:latin typeface="Times New Roman"/>
                <a:ea typeface="Times New Roman"/>
                <a:cs typeface="Times New Roman"/>
                <a:sym typeface="Times New Roman"/>
              </a:rPr>
              <a:t>The timer based traffic system is suitable only for light traffic which uses a predefined time setting for its processing. For heavy traffic system, an adaptive system is required which could manage the traffic density.</a:t>
            </a:r>
            <a:endParaRPr sz="1800" dirty="0">
              <a:latin typeface="Times New Roman"/>
              <a:ea typeface="Times New Roman"/>
              <a:cs typeface="Times New Roman"/>
              <a:sym typeface="Times New Roman"/>
            </a:endParaRPr>
          </a:p>
          <a:p>
            <a:pPr marL="342900" lvl="0" indent="-139700" algn="l" rtl="0">
              <a:lnSpc>
                <a:spcPct val="100000"/>
              </a:lnSpc>
              <a:spcBef>
                <a:spcPts val="0"/>
              </a:spcBef>
              <a:spcAft>
                <a:spcPts val="0"/>
              </a:spcAft>
              <a:buClr>
                <a:schemeClr val="dk1"/>
              </a:buClr>
              <a:buSzPts val="3200"/>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9" name="Google Shape;119;gb8ef9cd58e_1_0"/>
          <p:cNvSpPr txBox="1">
            <a:spLocks noGrp="1"/>
          </p:cNvSpPr>
          <p:nvPr>
            <p:ph type="title"/>
          </p:nvPr>
        </p:nvSpPr>
        <p:spPr>
          <a:xfrm>
            <a:off x="381000" y="152400"/>
            <a:ext cx="8229600" cy="3048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100000"/>
              </a:lnSpc>
              <a:spcBef>
                <a:spcPts val="0"/>
              </a:spcBef>
              <a:spcAft>
                <a:spcPts val="0"/>
              </a:spcAft>
              <a:buClr>
                <a:schemeClr val="lt1"/>
              </a:buClr>
              <a:buSzPts val="3959"/>
              <a:buFont typeface="Calibri"/>
              <a:buNone/>
            </a:pPr>
            <a:endParaRPr sz="3800" b="1">
              <a:solidFill>
                <a:schemeClr val="lt1"/>
              </a:solidFill>
            </a:endParaRPr>
          </a:p>
          <a:p>
            <a:pPr marL="0" lvl="0" indent="0" algn="ctr" rtl="0">
              <a:lnSpc>
                <a:spcPct val="100000"/>
              </a:lnSpc>
              <a:spcBef>
                <a:spcPts val="0"/>
              </a:spcBef>
              <a:spcAft>
                <a:spcPts val="0"/>
              </a:spcAft>
              <a:buClr>
                <a:schemeClr val="lt1"/>
              </a:buClr>
              <a:buSzPts val="3959"/>
              <a:buFont typeface="Calibri"/>
              <a:buNone/>
            </a:pPr>
            <a:r>
              <a:rPr lang="en-US" sz="3800" b="1">
                <a:solidFill>
                  <a:schemeClr val="lt1"/>
                </a:solidFill>
              </a:rPr>
              <a:t>Emergency Vehicle Detection using ANN</a:t>
            </a:r>
            <a:endParaRPr sz="3800"/>
          </a:p>
          <a:p>
            <a:pPr marL="0" lvl="0" indent="0" algn="ctr" rtl="0">
              <a:lnSpc>
                <a:spcPct val="100000"/>
              </a:lnSpc>
              <a:spcBef>
                <a:spcPts val="0"/>
              </a:spcBef>
              <a:spcAft>
                <a:spcPts val="0"/>
              </a:spcAft>
              <a:buClr>
                <a:schemeClr val="lt1"/>
              </a:buClr>
              <a:buSzPts val="3959"/>
              <a:buFont typeface="Calibri"/>
              <a:buNone/>
            </a:pPr>
            <a:endParaRPr sz="3959" b="1">
              <a:solidFill>
                <a:schemeClr val="lt1"/>
              </a:solidFill>
            </a:endParaRPr>
          </a:p>
        </p:txBody>
      </p:sp>
      <p:sp>
        <p:nvSpPr>
          <p:cNvPr id="115" name="Google Shape;115;gb8ef9cd58e_1_0"/>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solidFill>
                  <a:srgbClr val="000000"/>
                </a:solidFill>
              </a:rPr>
              <a:t>4</a:t>
            </a:fld>
            <a:endParaRPr>
              <a:solidFill>
                <a:srgbClr val="000000"/>
              </a:solidFill>
            </a:endParaRPr>
          </a:p>
        </p:txBody>
      </p:sp>
      <p:sp>
        <p:nvSpPr>
          <p:cNvPr id="116" name="Google Shape;116;gb8ef9cd58e_1_0"/>
          <p:cNvSpPr txBox="1">
            <a:spLocks noGrp="1"/>
          </p:cNvSpPr>
          <p:nvPr>
            <p:ph type="body" idx="1"/>
          </p:nvPr>
        </p:nvSpPr>
        <p:spPr>
          <a:xfrm>
            <a:off x="152400" y="955025"/>
            <a:ext cx="8839200" cy="2546700"/>
          </a:xfrm>
          <a:prstGeom prst="rect">
            <a:avLst/>
          </a:prstGeom>
          <a:noFill/>
          <a:ln>
            <a:noFill/>
          </a:ln>
        </p:spPr>
        <p:txBody>
          <a:bodyPr spcFirstLastPara="1" wrap="square" lIns="91425" tIns="45700" rIns="91425" bIns="45700" anchor="t" anchorCtr="0">
            <a:noAutofit/>
          </a:bodyPr>
          <a:lstStyle/>
          <a:p>
            <a:pPr marL="457200" lvl="0" indent="-342900" algn="just" rtl="0">
              <a:lnSpc>
                <a:spcPct val="125000"/>
              </a:lnSpc>
              <a:spcBef>
                <a:spcPts val="0"/>
              </a:spcBef>
              <a:spcAft>
                <a:spcPts val="0"/>
              </a:spcAft>
              <a:buSzPts val="1800"/>
              <a:buFont typeface="Times New Roman"/>
              <a:buChar char="•"/>
            </a:pPr>
            <a:r>
              <a:rPr lang="en-US" sz="1800">
                <a:latin typeface="Times New Roman"/>
                <a:ea typeface="Times New Roman"/>
                <a:cs typeface="Times New Roman"/>
                <a:sym typeface="Times New Roman"/>
              </a:rPr>
              <a:t>The main drawback of generalized traffic control system is high priority situations and emergency conditions are difficult to detect. This urges the need of smart traffic control system to make it suitable to handle all conditions and to take decisions automatically.</a:t>
            </a:r>
            <a:endParaRPr sz="1800">
              <a:latin typeface="Times New Roman"/>
              <a:ea typeface="Times New Roman"/>
              <a:cs typeface="Times New Roman"/>
              <a:sym typeface="Times New Roman"/>
            </a:endParaRPr>
          </a:p>
          <a:p>
            <a:pPr marL="457200" lvl="0" indent="0" algn="just" rtl="0">
              <a:lnSpc>
                <a:spcPct val="125000"/>
              </a:lnSpc>
              <a:spcBef>
                <a:spcPts val="0"/>
              </a:spcBef>
              <a:spcAft>
                <a:spcPts val="0"/>
              </a:spcAft>
              <a:buSzPts val="1800"/>
              <a:buNone/>
            </a:pPr>
            <a:endParaRPr sz="1800">
              <a:latin typeface="Times New Roman"/>
              <a:ea typeface="Times New Roman"/>
              <a:cs typeface="Times New Roman"/>
              <a:sym typeface="Times New Roman"/>
            </a:endParaRPr>
          </a:p>
          <a:p>
            <a:pPr marL="457200" lvl="0" indent="-342900" algn="just" rtl="0">
              <a:lnSpc>
                <a:spcPct val="125000"/>
              </a:lnSpc>
              <a:spcBef>
                <a:spcPts val="0"/>
              </a:spcBef>
              <a:spcAft>
                <a:spcPts val="0"/>
              </a:spcAft>
              <a:buSzPts val="1800"/>
              <a:buFont typeface="Times New Roman"/>
              <a:buChar char="•"/>
            </a:pPr>
            <a:r>
              <a:rPr lang="en-US" sz="1800">
                <a:latin typeface="Times New Roman"/>
                <a:ea typeface="Times New Roman"/>
                <a:cs typeface="Times New Roman"/>
                <a:sym typeface="Times New Roman"/>
              </a:rPr>
              <a:t>Emergency vehicles, like ambulances, fire trucks etc are the most affected ones due to traffic congestions. A good traffic management system is required to prevent such issues and our system is designed to complement this.</a:t>
            </a:r>
            <a:endParaRPr sz="1800">
              <a:latin typeface="Times New Roman"/>
              <a:ea typeface="Times New Roman"/>
              <a:cs typeface="Times New Roman"/>
              <a:sym typeface="Times New Roman"/>
            </a:endParaRPr>
          </a:p>
          <a:p>
            <a:pPr marL="0" lvl="0" indent="0" algn="l" rtl="0">
              <a:lnSpc>
                <a:spcPct val="100000"/>
              </a:lnSpc>
              <a:spcBef>
                <a:spcPts val="360"/>
              </a:spcBef>
              <a:spcAft>
                <a:spcPts val="0"/>
              </a:spcAft>
              <a:buSzPts val="1800"/>
              <a:buNone/>
            </a:pPr>
            <a:r>
              <a:rPr lang="en-US"/>
              <a:t> </a:t>
            </a:r>
            <a:endParaRPr/>
          </a:p>
        </p:txBody>
      </p:sp>
      <p:pic>
        <p:nvPicPr>
          <p:cNvPr id="117" name="Google Shape;117;gb8ef9cd58e_1_0"/>
          <p:cNvPicPr preferRelativeResize="0"/>
          <p:nvPr/>
        </p:nvPicPr>
        <p:blipFill rotWithShape="1">
          <a:blip r:embed="rId3">
            <a:alphaModFix/>
          </a:blip>
          <a:srcRect l="7495" t="4397" r="6732"/>
          <a:stretch/>
        </p:blipFill>
        <p:spPr>
          <a:xfrm>
            <a:off x="2162337" y="3655750"/>
            <a:ext cx="4666925" cy="2546576"/>
          </a:xfrm>
          <a:prstGeom prst="rect">
            <a:avLst/>
          </a:prstGeom>
          <a:noFill/>
          <a:ln>
            <a:noFill/>
          </a:ln>
          <a:effectLst>
            <a:outerShdw blurRad="57150" dist="19050" dir="5400000" algn="bl" rotWithShape="0">
              <a:srgbClr val="000000">
                <a:alpha val="49803"/>
              </a:srgbClr>
            </a:outerShdw>
          </a:effectLst>
        </p:spPr>
      </p:pic>
      <p:sp>
        <p:nvSpPr>
          <p:cNvPr id="118" name="Google Shape;118;gb8ef9cd58e_1_0"/>
          <p:cNvSpPr txBox="1"/>
          <p:nvPr/>
        </p:nvSpPr>
        <p:spPr>
          <a:xfrm>
            <a:off x="328625" y="142875"/>
            <a:ext cx="8001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5" name="Google Shape;125;gc999135fa6_0_14"/>
          <p:cNvSpPr txBox="1">
            <a:spLocks noGrp="1"/>
          </p:cNvSpPr>
          <p:nvPr>
            <p:ph type="title"/>
          </p:nvPr>
        </p:nvSpPr>
        <p:spPr>
          <a:xfrm>
            <a:off x="381000" y="152400"/>
            <a:ext cx="8229600" cy="3048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100000"/>
              </a:lnSpc>
              <a:spcBef>
                <a:spcPts val="0"/>
              </a:spcBef>
              <a:spcAft>
                <a:spcPts val="0"/>
              </a:spcAft>
              <a:buClr>
                <a:schemeClr val="lt1"/>
              </a:buClr>
              <a:buSzPct val="104184"/>
              <a:buFont typeface="Calibri"/>
              <a:buNone/>
            </a:pPr>
            <a:endParaRPr sz="3800" b="1">
              <a:solidFill>
                <a:schemeClr val="lt1"/>
              </a:solidFill>
            </a:endParaRPr>
          </a:p>
          <a:p>
            <a:pPr marL="0" lvl="0" indent="0" algn="ctr" rtl="0">
              <a:lnSpc>
                <a:spcPct val="100000"/>
              </a:lnSpc>
              <a:spcBef>
                <a:spcPts val="0"/>
              </a:spcBef>
              <a:spcAft>
                <a:spcPts val="0"/>
              </a:spcAft>
              <a:buClr>
                <a:schemeClr val="lt1"/>
              </a:buClr>
              <a:buSzPct val="104184"/>
              <a:buFont typeface="Calibri"/>
              <a:buNone/>
            </a:pPr>
            <a:r>
              <a:rPr lang="en-US" sz="3800" b="1">
                <a:solidFill>
                  <a:schemeClr val="lt1"/>
                </a:solidFill>
              </a:rPr>
              <a:t>Emergency Vehicle Detection using ANN</a:t>
            </a:r>
            <a:endParaRPr sz="3800"/>
          </a:p>
          <a:p>
            <a:pPr marL="0" lvl="0" indent="0" algn="ctr" rtl="0">
              <a:lnSpc>
                <a:spcPct val="100000"/>
              </a:lnSpc>
              <a:spcBef>
                <a:spcPts val="0"/>
              </a:spcBef>
              <a:spcAft>
                <a:spcPts val="0"/>
              </a:spcAft>
              <a:buClr>
                <a:schemeClr val="lt1"/>
              </a:buClr>
              <a:buSzPct val="100000"/>
              <a:buFont typeface="Calibri"/>
              <a:buNone/>
            </a:pPr>
            <a:endParaRPr sz="3959" b="1">
              <a:solidFill>
                <a:schemeClr val="lt1"/>
              </a:solidFill>
            </a:endParaRPr>
          </a:p>
        </p:txBody>
      </p:sp>
      <p:sp>
        <p:nvSpPr>
          <p:cNvPr id="127" name="Google Shape;127;gc999135fa6_0_14"/>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solidFill>
                  <a:srgbClr val="002060"/>
                </a:solidFill>
                <a:latin typeface="Times New Roman"/>
                <a:ea typeface="Times New Roman"/>
                <a:cs typeface="Times New Roman"/>
                <a:sym typeface="Times New Roman"/>
              </a:rPr>
              <a:t>5</a:t>
            </a:fld>
            <a:endParaRPr>
              <a:solidFill>
                <a:srgbClr val="002060"/>
              </a:solidFill>
              <a:latin typeface="Times New Roman"/>
              <a:ea typeface="Times New Roman"/>
              <a:cs typeface="Times New Roman"/>
              <a:sym typeface="Times New Roman"/>
            </a:endParaRPr>
          </a:p>
        </p:txBody>
      </p:sp>
      <p:sp>
        <p:nvSpPr>
          <p:cNvPr id="124" name="Google Shape;124;gc999135fa6_0_14"/>
          <p:cNvSpPr txBox="1">
            <a:spLocks noGrp="1"/>
          </p:cNvSpPr>
          <p:nvPr>
            <p:ph type="body" idx="1"/>
          </p:nvPr>
        </p:nvSpPr>
        <p:spPr>
          <a:xfrm>
            <a:off x="0" y="489857"/>
            <a:ext cx="8172450" cy="5445578"/>
          </a:xfrm>
          <a:prstGeom prst="rect">
            <a:avLst/>
          </a:prstGeom>
          <a:noFill/>
          <a:ln>
            <a:noFill/>
          </a:ln>
        </p:spPr>
        <p:txBody>
          <a:bodyPr spcFirstLastPara="1" wrap="square" lIns="91425" tIns="45700" rIns="91425" bIns="45700" anchor="t" anchorCtr="0">
            <a:noAutofit/>
          </a:bodyPr>
          <a:lstStyle/>
          <a:p>
            <a:pPr marL="914400" lvl="0" indent="0" algn="just" rtl="0">
              <a:lnSpc>
                <a:spcPct val="125000"/>
              </a:lnSpc>
              <a:spcBef>
                <a:spcPts val="0"/>
              </a:spcBef>
              <a:spcAft>
                <a:spcPts val="0"/>
              </a:spcAft>
              <a:buNone/>
            </a:pPr>
            <a:endParaRPr sz="1800" dirty="0">
              <a:solidFill>
                <a:srgbClr val="292929"/>
              </a:solidFill>
              <a:highlight>
                <a:srgbClr val="FFFFFF"/>
              </a:highlight>
              <a:latin typeface="Times New Roman"/>
              <a:ea typeface="Times New Roman"/>
              <a:cs typeface="Times New Roman"/>
              <a:sym typeface="Times New Roman"/>
            </a:endParaRPr>
          </a:p>
          <a:p>
            <a:pPr marL="457200" lvl="0" indent="-342900" algn="just" rtl="0">
              <a:lnSpc>
                <a:spcPct val="125000"/>
              </a:lnSpc>
              <a:spcBef>
                <a:spcPts val="0"/>
              </a:spcBef>
              <a:spcAft>
                <a:spcPts val="0"/>
              </a:spcAft>
              <a:buClr>
                <a:srgbClr val="292929"/>
              </a:buClr>
              <a:buSzPts val="1800"/>
              <a:buFont typeface="Times New Roman"/>
              <a:buChar char="•"/>
            </a:pPr>
            <a:r>
              <a:rPr lang="en-US" sz="1800" dirty="0">
                <a:solidFill>
                  <a:srgbClr val="292929"/>
                </a:solidFill>
                <a:highlight>
                  <a:srgbClr val="FFFFFF"/>
                </a:highlight>
                <a:latin typeface="Times New Roman"/>
                <a:ea typeface="Times New Roman"/>
                <a:cs typeface="Times New Roman"/>
                <a:sym typeface="Times New Roman"/>
              </a:rPr>
              <a:t> One of the major problems faced by heavy traffic is by ambulances. Due to heavy traffic, one can often see the ambulances stuck in traffic for long durations thus causing danger to patient’s life. As the number of road users constantly increases, and resources provided by current infrastructures are limited, intelligent control of traffic will become a very important issue in the future.</a:t>
            </a:r>
            <a:endParaRPr sz="1800" dirty="0">
              <a:solidFill>
                <a:srgbClr val="292929"/>
              </a:solidFill>
              <a:highlight>
                <a:srgbClr val="FFFFFF"/>
              </a:highlight>
              <a:latin typeface="Times New Roman"/>
              <a:ea typeface="Times New Roman"/>
              <a:cs typeface="Times New Roman"/>
              <a:sym typeface="Times New Roman"/>
            </a:endParaRPr>
          </a:p>
          <a:p>
            <a:pPr marL="914400" lvl="0" indent="0" algn="just" rtl="0">
              <a:lnSpc>
                <a:spcPct val="125000"/>
              </a:lnSpc>
              <a:spcBef>
                <a:spcPts val="0"/>
              </a:spcBef>
              <a:spcAft>
                <a:spcPts val="0"/>
              </a:spcAft>
              <a:buNone/>
            </a:pPr>
            <a:endParaRPr sz="1800" dirty="0">
              <a:solidFill>
                <a:srgbClr val="292929"/>
              </a:solidFill>
              <a:highlight>
                <a:srgbClr val="FFFFFF"/>
              </a:highlight>
              <a:latin typeface="Times New Roman"/>
              <a:ea typeface="Times New Roman"/>
              <a:cs typeface="Times New Roman"/>
              <a:sym typeface="Times New Roman"/>
            </a:endParaRPr>
          </a:p>
          <a:p>
            <a:pPr marL="457200" lvl="0" indent="-342900" algn="just" rtl="0">
              <a:lnSpc>
                <a:spcPct val="125000"/>
              </a:lnSpc>
              <a:spcBef>
                <a:spcPts val="0"/>
              </a:spcBef>
              <a:spcAft>
                <a:spcPts val="0"/>
              </a:spcAft>
              <a:buClr>
                <a:srgbClr val="292929"/>
              </a:buClr>
              <a:buSzPts val="1800"/>
              <a:buFont typeface="Times New Roman"/>
              <a:buChar char="•"/>
            </a:pPr>
            <a:r>
              <a:rPr lang="en-US" sz="1800" dirty="0">
                <a:solidFill>
                  <a:srgbClr val="292929"/>
                </a:solidFill>
                <a:highlight>
                  <a:srgbClr val="FFFFFF"/>
                </a:highlight>
                <a:latin typeface="Times New Roman"/>
                <a:ea typeface="Times New Roman"/>
                <a:cs typeface="Times New Roman"/>
                <a:sym typeface="Times New Roman"/>
              </a:rPr>
              <a:t>According to a report published by Times of India about 146,133 people were killed in road accidents in India in the year 2016. Unfortunately about 30% of deaths are caused due to delayed ambulance. Another Indian government data shows more than 50% of heart attack cases reach hospital late , which can constitute unavailability of ambulances too but majority of it is due to patients stuck in traffic.</a:t>
            </a:r>
            <a:endParaRPr sz="1800" dirty="0">
              <a:solidFill>
                <a:srgbClr val="292929"/>
              </a:solidFill>
              <a:highlight>
                <a:srgbClr val="FFFFFF"/>
              </a:highlight>
              <a:latin typeface="Times New Roman"/>
              <a:ea typeface="Times New Roman"/>
              <a:cs typeface="Times New Roman"/>
              <a:sym typeface="Times New Roman"/>
            </a:endParaRPr>
          </a:p>
          <a:p>
            <a:pPr marL="914400" lvl="0" indent="0" algn="just" rtl="0">
              <a:lnSpc>
                <a:spcPct val="125000"/>
              </a:lnSpc>
              <a:spcBef>
                <a:spcPts val="0"/>
              </a:spcBef>
              <a:spcAft>
                <a:spcPts val="0"/>
              </a:spcAft>
              <a:buNone/>
            </a:pPr>
            <a:endParaRPr sz="1800" dirty="0">
              <a:solidFill>
                <a:srgbClr val="292929"/>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5" name="Google Shape;135;gc999135fa6_0_38"/>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solidFill>
                  <a:srgbClr val="002060"/>
                </a:solidFill>
                <a:latin typeface="Times New Roman"/>
                <a:ea typeface="Times New Roman"/>
                <a:cs typeface="Times New Roman"/>
                <a:sym typeface="Times New Roman"/>
              </a:rPr>
              <a:t>6</a:t>
            </a:fld>
            <a:endParaRPr>
              <a:solidFill>
                <a:srgbClr val="002060"/>
              </a:solidFill>
              <a:latin typeface="Times New Roman"/>
              <a:ea typeface="Times New Roman"/>
              <a:cs typeface="Times New Roman"/>
              <a:sym typeface="Times New Roman"/>
            </a:endParaRPr>
          </a:p>
        </p:txBody>
      </p:sp>
      <p:sp>
        <p:nvSpPr>
          <p:cNvPr id="132" name="Google Shape;132;gc999135fa6_0_38"/>
          <p:cNvSpPr txBox="1">
            <a:spLocks noGrp="1"/>
          </p:cNvSpPr>
          <p:nvPr>
            <p:ph type="body" idx="1"/>
          </p:nvPr>
        </p:nvSpPr>
        <p:spPr>
          <a:xfrm>
            <a:off x="408214" y="269423"/>
            <a:ext cx="7913914" cy="5706836"/>
          </a:xfrm>
          <a:prstGeom prst="rect">
            <a:avLst/>
          </a:prstGeom>
          <a:noFill/>
          <a:ln>
            <a:noFill/>
          </a:ln>
        </p:spPr>
        <p:txBody>
          <a:bodyPr spcFirstLastPara="1" wrap="square" lIns="91425" tIns="45700" rIns="91425" bIns="45700" anchor="t" anchorCtr="0">
            <a:noAutofit/>
          </a:bodyPr>
          <a:lstStyle/>
          <a:p>
            <a:pPr marL="914400" lvl="0" indent="0" algn="just" rtl="0">
              <a:lnSpc>
                <a:spcPct val="125000"/>
              </a:lnSpc>
              <a:spcBef>
                <a:spcPts val="0"/>
              </a:spcBef>
              <a:spcAft>
                <a:spcPts val="0"/>
              </a:spcAft>
              <a:buNone/>
            </a:pPr>
            <a:r>
              <a:rPr lang="en-IN" sz="2000" u="sng" dirty="0" smtClean="0">
                <a:solidFill>
                  <a:srgbClr val="0DA193"/>
                </a:solidFill>
                <a:highlight>
                  <a:srgbClr val="FFFFFF"/>
                </a:highlight>
                <a:latin typeface="Times New Roman" panose="02020603050405020304" pitchFamily="18" charset="0"/>
                <a:ea typeface="Times New Roman"/>
                <a:cs typeface="Times New Roman" panose="02020603050405020304" pitchFamily="18" charset="0"/>
                <a:sym typeface="Times New Roman"/>
              </a:rPr>
              <a:t>           LITERATURE REVIEW</a:t>
            </a:r>
          </a:p>
          <a:p>
            <a:pPr marL="914400" lvl="0" indent="0" algn="just" rtl="0">
              <a:lnSpc>
                <a:spcPct val="125000"/>
              </a:lnSpc>
              <a:spcBef>
                <a:spcPts val="0"/>
              </a:spcBef>
              <a:spcAft>
                <a:spcPts val="0"/>
              </a:spcAft>
              <a:buNone/>
            </a:pPr>
            <a:endParaRPr sz="2000" u="sng" dirty="0" smtClean="0">
              <a:solidFill>
                <a:srgbClr val="0DA193"/>
              </a:solidFill>
              <a:highlight>
                <a:srgbClr val="FFFFFF"/>
              </a:highlight>
              <a:latin typeface="Times New Roman" panose="02020603050405020304" pitchFamily="18" charset="0"/>
              <a:ea typeface="Times New Roman"/>
              <a:cs typeface="Times New Roman" panose="02020603050405020304" pitchFamily="18" charset="0"/>
              <a:sym typeface="Times New Roman"/>
            </a:endParaRPr>
          </a:p>
          <a:p>
            <a:pPr lvl="0" algn="just">
              <a:spcBef>
                <a:spcPts val="0"/>
              </a:spcBef>
              <a:buClr>
                <a:srgbClr val="292929"/>
              </a:buClr>
              <a:buFont typeface="Times New Roman"/>
              <a:buChar char="•"/>
            </a:pPr>
            <a:r>
              <a:rPr lang="en-US" sz="2000" dirty="0">
                <a:latin typeface="Times New Roman" panose="02020603050405020304" pitchFamily="18" charset="0"/>
                <a:cs typeface="Times New Roman" panose="02020603050405020304" pitchFamily="18" charset="0"/>
              </a:rPr>
              <a:t>Till now, there are only a few studies on the recognition of siren sounds, such as </a:t>
            </a:r>
            <a:r>
              <a:rPr lang="en-US" sz="2000" dirty="0" smtClean="0">
                <a:latin typeface="Times New Roman" panose="02020603050405020304" pitchFamily="18" charset="0"/>
                <a:cs typeface="Times New Roman" panose="02020603050405020304" pitchFamily="18" charset="0"/>
              </a:rPr>
              <a:t>J</a:t>
            </a:r>
            <a:r>
              <a:rPr lang="en-US" sz="2000" dirty="0">
                <a:latin typeface="Times New Roman" panose="02020603050405020304" pitchFamily="18" charset="0"/>
                <a:cs typeface="Times New Roman" panose="02020603050405020304" pitchFamily="18" charset="0"/>
              </a:rPr>
              <a:t>. </a:t>
            </a:r>
            <a:r>
              <a:rPr lang="en-US" sz="2000" dirty="0" err="1" smtClean="0">
                <a:latin typeface="Times New Roman" panose="02020603050405020304" pitchFamily="18" charset="0"/>
                <a:cs typeface="Times New Roman" panose="02020603050405020304" pitchFamily="18" charset="0"/>
              </a:rPr>
              <a:t>Liaw</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proposed to </a:t>
            </a:r>
            <a:r>
              <a:rPr lang="en-US" sz="2000" dirty="0" smtClean="0">
                <a:latin typeface="Times New Roman" panose="02020603050405020304" pitchFamily="18" charset="0"/>
                <a:cs typeface="Times New Roman" panose="02020603050405020304" pitchFamily="18" charset="0"/>
              </a:rPr>
              <a:t>recognize </a:t>
            </a:r>
            <a:r>
              <a:rPr lang="en-US" sz="2000" dirty="0">
                <a:latin typeface="Times New Roman" panose="02020603050405020304" pitchFamily="18" charset="0"/>
                <a:cs typeface="Times New Roman" panose="02020603050405020304" pitchFamily="18" charset="0"/>
              </a:rPr>
              <a:t>the ambulance siren sound in Taiwan by the Longest Common Subsequence (LCS) .</a:t>
            </a:r>
            <a:r>
              <a:rPr lang="en-US" sz="2000" dirty="0" smtClean="0">
                <a:latin typeface="Times New Roman" panose="02020603050405020304" pitchFamily="18" charset="0"/>
                <a:cs typeface="Times New Roman" panose="02020603050405020304" pitchFamily="18" charset="0"/>
              </a:rPr>
              <a:t>Such </a:t>
            </a:r>
            <a:r>
              <a:rPr lang="en-US" sz="2000" dirty="0">
                <a:latin typeface="Times New Roman" panose="02020603050405020304" pitchFamily="18" charset="0"/>
                <a:cs typeface="Times New Roman" panose="02020603050405020304" pitchFamily="18" charset="0"/>
              </a:rPr>
              <a:t>an LCS-based system yielded an accuracy of 85% on a small </a:t>
            </a:r>
            <a:r>
              <a:rPr lang="en-US" sz="2000" dirty="0" smtClean="0">
                <a:latin typeface="Times New Roman" panose="02020603050405020304" pitchFamily="18" charset="0"/>
                <a:cs typeface="Times New Roman" panose="02020603050405020304" pitchFamily="18" charset="0"/>
              </a:rPr>
              <a:t>dataset.</a:t>
            </a:r>
          </a:p>
          <a:p>
            <a:pPr lvl="0" algn="just">
              <a:spcBef>
                <a:spcPts val="0"/>
              </a:spcBef>
              <a:buClr>
                <a:srgbClr val="292929"/>
              </a:buClr>
              <a:buFont typeface="Times New Roman"/>
              <a:buChar char="•"/>
            </a:pPr>
            <a:r>
              <a:rPr lang="en-US" sz="2000" dirty="0" smtClean="0">
                <a:latin typeface="Times New Roman" panose="02020603050405020304" pitchFamily="18" charset="0"/>
                <a:cs typeface="Times New Roman" panose="02020603050405020304" pitchFamily="18" charset="0"/>
              </a:rPr>
              <a:t>MFCC was used together with multi-layer neural networks to detect the siren sounds through the voting method. The system in relatively met the need of low-computational complexity, but it lacked analysis on a diverse dataset</a:t>
            </a: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6234" y="3691828"/>
            <a:ext cx="6667499" cy="22517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
        <p:nvSpPr>
          <p:cNvPr id="3" name="Rectangle 2"/>
          <p:cNvSpPr/>
          <p:nvPr/>
        </p:nvSpPr>
        <p:spPr>
          <a:xfrm>
            <a:off x="212271" y="319895"/>
            <a:ext cx="7862208" cy="5014706"/>
          </a:xfrm>
          <a:prstGeom prst="rect">
            <a:avLst/>
          </a:prstGeom>
        </p:spPr>
        <p:txBody>
          <a:bodyPr wrap="square">
            <a:spAutoFit/>
          </a:bodyPr>
          <a:lstStyle/>
          <a:p>
            <a:pPr marL="285750" lvl="0" indent="-285750" algn="just">
              <a:lnSpc>
                <a:spcPct val="125000"/>
              </a:lnSpc>
              <a:buClr>
                <a:srgbClr val="292929"/>
              </a:buClr>
              <a:buFont typeface="Wingdings" panose="05000000000000000000" pitchFamily="2" charset="2"/>
              <a:buChar char="§"/>
            </a:pPr>
            <a:r>
              <a:rPr lang="en-US" sz="1800" dirty="0">
                <a:solidFill>
                  <a:srgbClr val="292929"/>
                </a:solidFill>
                <a:highlight>
                  <a:srgbClr val="FFFFFF"/>
                </a:highlight>
                <a:latin typeface="Times New Roman"/>
                <a:ea typeface="Times New Roman"/>
                <a:cs typeface="Times New Roman"/>
                <a:sym typeface="Times New Roman"/>
              </a:rPr>
              <a:t>There is no efficient method to recognize and transport emergency vehicles in the least possible </a:t>
            </a:r>
            <a:r>
              <a:rPr lang="en-US" sz="1800" dirty="0" smtClean="0">
                <a:solidFill>
                  <a:srgbClr val="292929"/>
                </a:solidFill>
                <a:highlight>
                  <a:srgbClr val="FFFFFF"/>
                </a:highlight>
                <a:latin typeface="Times New Roman"/>
                <a:ea typeface="Times New Roman"/>
                <a:cs typeface="Times New Roman"/>
                <a:sym typeface="Times New Roman"/>
              </a:rPr>
              <a:t>time.</a:t>
            </a:r>
          </a:p>
          <a:p>
            <a:pPr marL="285750" lvl="0" indent="-285750" algn="just">
              <a:lnSpc>
                <a:spcPct val="125000"/>
              </a:lnSpc>
              <a:buClr>
                <a:srgbClr val="292929"/>
              </a:buClr>
              <a:buFont typeface="Wingdings" panose="05000000000000000000" pitchFamily="2" charset="2"/>
              <a:buChar char="§"/>
            </a:pPr>
            <a:r>
              <a:rPr lang="en-US" sz="1800" dirty="0" smtClean="0">
                <a:solidFill>
                  <a:srgbClr val="292929"/>
                </a:solidFill>
                <a:highlight>
                  <a:srgbClr val="FFFFFF"/>
                </a:highlight>
                <a:latin typeface="Times New Roman"/>
                <a:ea typeface="Times New Roman"/>
                <a:cs typeface="Times New Roman"/>
                <a:sym typeface="Times New Roman"/>
              </a:rPr>
              <a:t> </a:t>
            </a:r>
            <a:r>
              <a:rPr lang="en-US" sz="1800" dirty="0">
                <a:solidFill>
                  <a:srgbClr val="292929"/>
                </a:solidFill>
                <a:highlight>
                  <a:srgbClr val="FFFFFF"/>
                </a:highlight>
                <a:latin typeface="Times New Roman"/>
                <a:ea typeface="Times New Roman"/>
                <a:cs typeface="Times New Roman"/>
                <a:sym typeface="Times New Roman"/>
              </a:rPr>
              <a:t>the objective is to avoid the ambulance and other emergency vehicles waiting in traffic by automatically clearing the track of the vehicle from traffic blocks and signals. by providing a system which can reduce the risk of life of the person in the vehicle by identifying the vehicle on road by means of sound recognition.</a:t>
            </a:r>
          </a:p>
          <a:p>
            <a:pPr marL="285750" lvl="0" indent="-285750" algn="just">
              <a:lnSpc>
                <a:spcPct val="130000"/>
              </a:lnSpc>
              <a:buFont typeface="Wingdings" panose="05000000000000000000" pitchFamily="2" charset="2"/>
              <a:buChar char="§"/>
            </a:pPr>
            <a:r>
              <a:rPr lang="en-US" sz="1800" dirty="0">
                <a:latin typeface="Times New Roman"/>
                <a:ea typeface="Times New Roman"/>
                <a:cs typeface="Times New Roman"/>
                <a:sym typeface="Times New Roman"/>
              </a:rPr>
              <a:t>We aim to solve this problem using Audio </a:t>
            </a:r>
            <a:r>
              <a:rPr lang="en-US" sz="1800" dirty="0" smtClean="0">
                <a:latin typeface="Times New Roman"/>
                <a:ea typeface="Times New Roman"/>
                <a:cs typeface="Times New Roman"/>
                <a:sym typeface="Times New Roman"/>
              </a:rPr>
              <a:t>fingerprinting and CNN, </a:t>
            </a:r>
            <a:r>
              <a:rPr lang="en-US" sz="1800" dirty="0">
                <a:latin typeface="Times New Roman"/>
                <a:ea typeface="Times New Roman"/>
                <a:cs typeface="Times New Roman"/>
                <a:sym typeface="Times New Roman"/>
              </a:rPr>
              <a:t>a technique to identify types of sound pattern by comparing them with available samples of similar patterns.</a:t>
            </a:r>
          </a:p>
          <a:p>
            <a:pPr marL="285750" lvl="0" indent="-285750" algn="just">
              <a:lnSpc>
                <a:spcPct val="130000"/>
              </a:lnSpc>
              <a:buFont typeface="Wingdings" panose="05000000000000000000" pitchFamily="2" charset="2"/>
              <a:buChar char="§"/>
            </a:pPr>
            <a:r>
              <a:rPr lang="en-US" sz="1800" dirty="0">
                <a:latin typeface="Times New Roman"/>
                <a:ea typeface="Times New Roman"/>
                <a:cs typeface="Times New Roman"/>
                <a:sym typeface="Times New Roman"/>
              </a:rPr>
              <a:t> This will be done by manipulating the traffic signals based on audio of an emergency vehicle present in the signal which will be detected using its distinctive siren sound.</a:t>
            </a:r>
          </a:p>
          <a:p>
            <a:pPr marL="285750" lvl="0" indent="-285750" algn="just">
              <a:lnSpc>
                <a:spcPct val="130000"/>
              </a:lnSpc>
              <a:buFont typeface="Wingdings" panose="05000000000000000000" pitchFamily="2" charset="2"/>
              <a:buChar char="§"/>
            </a:pPr>
            <a:r>
              <a:rPr lang="en-US" sz="1800" dirty="0">
                <a:latin typeface="Times New Roman"/>
                <a:ea typeface="Times New Roman"/>
                <a:cs typeface="Times New Roman"/>
                <a:sym typeface="Times New Roman"/>
              </a:rPr>
              <a:t>The distinctiveness of the siren sounds will be used for the audio fingerprinting purpose.</a:t>
            </a:r>
            <a:endParaRPr lang="en-US" sz="1800" dirty="0">
              <a:solidFill>
                <a:srgbClr val="292929"/>
              </a:solidFill>
              <a:highlight>
                <a:srgbClr val="FFFFFF"/>
              </a:highlight>
              <a:latin typeface="Times New Roman"/>
              <a:ea typeface="Times New Roman"/>
              <a:cs typeface="Times New Roman"/>
              <a:sym typeface="Times New Roman"/>
            </a:endParaRPr>
          </a:p>
        </p:txBody>
      </p:sp>
    </p:spTree>
    <p:extLst>
      <p:ext uri="{BB962C8B-B14F-4D97-AF65-F5344CB8AC3E}">
        <p14:creationId xmlns:p14="http://schemas.microsoft.com/office/powerpoint/2010/main" val="16906142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51" name="Google Shape;151;p5"/>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solidFill>
                  <a:srgbClr val="002060"/>
                </a:solidFill>
                <a:latin typeface="Times New Roman"/>
                <a:ea typeface="Times New Roman"/>
                <a:cs typeface="Times New Roman"/>
                <a:sym typeface="Times New Roman"/>
              </a:rPr>
              <a:t>8</a:t>
            </a:fld>
            <a:endParaRPr>
              <a:solidFill>
                <a:srgbClr val="002060"/>
              </a:solidFill>
              <a:latin typeface="Times New Roman"/>
              <a:ea typeface="Times New Roman"/>
              <a:cs typeface="Times New Roman"/>
              <a:sym typeface="Times New Roman"/>
            </a:endParaRPr>
          </a:p>
        </p:txBody>
      </p:sp>
      <p:graphicFrame>
        <p:nvGraphicFramePr>
          <p:cNvPr id="2" name="Table 1"/>
          <p:cNvGraphicFramePr>
            <a:graphicFrameLocks noGrp="1"/>
          </p:cNvGraphicFramePr>
          <p:nvPr>
            <p:extLst>
              <p:ext uri="{D42A27DB-BD31-4B8C-83A1-F6EECF244321}">
                <p14:modId xmlns:p14="http://schemas.microsoft.com/office/powerpoint/2010/main" val="2829466696"/>
              </p:ext>
            </p:extLst>
          </p:nvPr>
        </p:nvGraphicFramePr>
        <p:xfrm>
          <a:off x="843643" y="293914"/>
          <a:ext cx="6096000" cy="5394960"/>
        </p:xfrm>
        <a:graphic>
          <a:graphicData uri="http://schemas.openxmlformats.org/drawingml/2006/table">
            <a:tbl>
              <a:tblPr firstRow="1" bandRow="1">
                <a:tableStyleId>{5C22544A-7EE6-4342-B048-85BDC9FD1C3A}</a:tableStyleId>
              </a:tblPr>
              <a:tblGrid>
                <a:gridCol w="3352800"/>
                <a:gridCol w="2743200"/>
              </a:tblGrid>
              <a:tr h="272124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rgbClr val="000000"/>
                          </a:solidFill>
                          <a:latin typeface="Times New Roman"/>
                          <a:ea typeface="Times New Roman"/>
                          <a:cs typeface="Times New Roman"/>
                          <a:sym typeface="Times New Roman"/>
                        </a:rPr>
                        <a:t>[1] T. </a:t>
                      </a:r>
                      <a:r>
                        <a:rPr lang="en-US" sz="1800" dirty="0" err="1" smtClean="0">
                          <a:solidFill>
                            <a:srgbClr val="000000"/>
                          </a:solidFill>
                          <a:latin typeface="Times New Roman"/>
                          <a:ea typeface="Times New Roman"/>
                          <a:cs typeface="Times New Roman"/>
                          <a:sym typeface="Times New Roman"/>
                        </a:rPr>
                        <a:t>Naik</a:t>
                      </a:r>
                      <a:r>
                        <a:rPr lang="en-US" sz="1800" dirty="0" smtClean="0">
                          <a:solidFill>
                            <a:srgbClr val="000000"/>
                          </a:solidFill>
                          <a:latin typeface="Times New Roman"/>
                          <a:ea typeface="Times New Roman"/>
                          <a:cs typeface="Times New Roman"/>
                          <a:sym typeface="Times New Roman"/>
                        </a:rPr>
                        <a:t>, </a:t>
                      </a:r>
                      <a:r>
                        <a:rPr lang="en-US" sz="1800" dirty="0" err="1" smtClean="0">
                          <a:solidFill>
                            <a:srgbClr val="000000"/>
                          </a:solidFill>
                          <a:latin typeface="Times New Roman"/>
                          <a:ea typeface="Times New Roman"/>
                          <a:cs typeface="Times New Roman"/>
                          <a:sym typeface="Times New Roman"/>
                        </a:rPr>
                        <a:t>Roopalakshmi</a:t>
                      </a:r>
                      <a:r>
                        <a:rPr lang="en-US" sz="1800" dirty="0" smtClean="0">
                          <a:solidFill>
                            <a:srgbClr val="000000"/>
                          </a:solidFill>
                          <a:latin typeface="Times New Roman"/>
                          <a:ea typeface="Times New Roman"/>
                          <a:cs typeface="Times New Roman"/>
                          <a:sym typeface="Times New Roman"/>
                        </a:rPr>
                        <a:t> R., </a:t>
                      </a:r>
                      <a:r>
                        <a:rPr lang="en-US" sz="1800" dirty="0" err="1" smtClean="0">
                          <a:solidFill>
                            <a:srgbClr val="000000"/>
                          </a:solidFill>
                          <a:latin typeface="Times New Roman"/>
                          <a:ea typeface="Times New Roman"/>
                          <a:cs typeface="Times New Roman"/>
                          <a:sym typeface="Times New Roman"/>
                        </a:rPr>
                        <a:t>Divya</a:t>
                      </a:r>
                      <a:r>
                        <a:rPr lang="en-US" sz="1800" dirty="0" smtClean="0">
                          <a:solidFill>
                            <a:srgbClr val="000000"/>
                          </a:solidFill>
                          <a:latin typeface="Times New Roman"/>
                          <a:ea typeface="Times New Roman"/>
                          <a:cs typeface="Times New Roman"/>
                          <a:sym typeface="Times New Roman"/>
                        </a:rPr>
                        <a:t> Ravi N., P. Jain, </a:t>
                      </a:r>
                      <a:r>
                        <a:rPr lang="en-US" sz="1800" dirty="0" err="1" smtClean="0">
                          <a:solidFill>
                            <a:srgbClr val="000000"/>
                          </a:solidFill>
                          <a:latin typeface="Times New Roman"/>
                          <a:ea typeface="Times New Roman"/>
                          <a:cs typeface="Times New Roman"/>
                          <a:sym typeface="Times New Roman"/>
                        </a:rPr>
                        <a:t>Sowmya</a:t>
                      </a:r>
                      <a:r>
                        <a:rPr lang="en-US" sz="1800" dirty="0" smtClean="0">
                          <a:solidFill>
                            <a:srgbClr val="000000"/>
                          </a:solidFill>
                          <a:latin typeface="Times New Roman"/>
                          <a:ea typeface="Times New Roman"/>
                          <a:cs typeface="Times New Roman"/>
                          <a:sym typeface="Times New Roman"/>
                        </a:rPr>
                        <a:t> B. H., </a:t>
                      </a:r>
                      <a:r>
                        <a:rPr lang="en-US" sz="1800" dirty="0" err="1" smtClean="0">
                          <a:solidFill>
                            <a:srgbClr val="000000"/>
                          </a:solidFill>
                          <a:latin typeface="Times New Roman"/>
                          <a:ea typeface="Times New Roman"/>
                          <a:cs typeface="Times New Roman"/>
                          <a:sym typeface="Times New Roman"/>
                        </a:rPr>
                        <a:t>Manichandra</a:t>
                      </a:r>
                      <a:r>
                        <a:rPr lang="en-US" sz="1800" dirty="0" smtClean="0">
                          <a:solidFill>
                            <a:srgbClr val="000000"/>
                          </a:solidFill>
                          <a:latin typeface="Times New Roman"/>
                          <a:ea typeface="Times New Roman"/>
                          <a:cs typeface="Times New Roman"/>
                          <a:sym typeface="Times New Roman"/>
                        </a:rPr>
                        <a:t>. “RFID-Based Smart Traffic Control Framework for Emergency Vehicles”. Proceedings of the 2nd International Conference on Inventive Communication and Computational Technologies (ICICCT), 2018.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cap="none" dirty="0" smtClean="0">
                          <a:solidFill>
                            <a:srgbClr val="333333"/>
                          </a:solidFill>
                          <a:highlight>
                            <a:schemeClr val="lt1"/>
                          </a:highlight>
                          <a:latin typeface="Times New Roman"/>
                          <a:ea typeface="Times New Roman"/>
                          <a:cs typeface="Times New Roman"/>
                          <a:sym typeface="Times New Roman"/>
                        </a:rPr>
                        <a:t>a RFID-based system which manages and regulates the traffic signals at junctions when the emergency vehicle approaches, by allowing the easy passage out of the traffic congestions</a:t>
                      </a:r>
                    </a:p>
                    <a:p>
                      <a:endParaRPr lang="en-IN" dirty="0"/>
                    </a:p>
                  </a:txBody>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rgbClr val="000000"/>
                          </a:solidFill>
                          <a:latin typeface="Times New Roman"/>
                          <a:ea typeface="Times New Roman"/>
                          <a:cs typeface="Times New Roman"/>
                          <a:sym typeface="Times New Roman"/>
                        </a:rPr>
                        <a:t>[2] </a:t>
                      </a:r>
                      <a:r>
                        <a:rPr lang="en-US" sz="1800" dirty="0" err="1" smtClean="0">
                          <a:solidFill>
                            <a:srgbClr val="000000"/>
                          </a:solidFill>
                          <a:latin typeface="Times New Roman"/>
                          <a:ea typeface="Times New Roman"/>
                          <a:cs typeface="Times New Roman"/>
                          <a:sym typeface="Times New Roman"/>
                        </a:rPr>
                        <a:t>Shuvendu</a:t>
                      </a:r>
                      <a:r>
                        <a:rPr lang="en-US" sz="1800" dirty="0" smtClean="0">
                          <a:solidFill>
                            <a:srgbClr val="000000"/>
                          </a:solidFill>
                          <a:latin typeface="Times New Roman"/>
                          <a:ea typeface="Times New Roman"/>
                          <a:cs typeface="Times New Roman"/>
                          <a:sym typeface="Times New Roman"/>
                        </a:rPr>
                        <a:t> Roy, </a:t>
                      </a:r>
                      <a:r>
                        <a:rPr lang="en-US" sz="1800" dirty="0" err="1" smtClean="0">
                          <a:solidFill>
                            <a:srgbClr val="000000"/>
                          </a:solidFill>
                          <a:latin typeface="Times New Roman"/>
                          <a:ea typeface="Times New Roman"/>
                          <a:cs typeface="Times New Roman"/>
                          <a:sym typeface="Times New Roman"/>
                        </a:rPr>
                        <a:t>Md.Sakif</a:t>
                      </a:r>
                      <a:r>
                        <a:rPr lang="en-US" sz="1800" dirty="0" smtClean="0">
                          <a:solidFill>
                            <a:srgbClr val="000000"/>
                          </a:solidFill>
                          <a:latin typeface="Times New Roman"/>
                          <a:ea typeface="Times New Roman"/>
                          <a:cs typeface="Times New Roman"/>
                          <a:sym typeface="Times New Roman"/>
                        </a:rPr>
                        <a:t> Rahman “</a:t>
                      </a:r>
                      <a:r>
                        <a:rPr lang="en-US" sz="1800" dirty="0" smtClean="0">
                          <a:solidFill>
                            <a:srgbClr val="000000"/>
                          </a:solidFill>
                          <a:highlight>
                            <a:srgbClr val="FFFFFF"/>
                          </a:highlight>
                          <a:latin typeface="Times New Roman"/>
                          <a:ea typeface="Times New Roman"/>
                          <a:cs typeface="Times New Roman"/>
                          <a:sym typeface="Times New Roman"/>
                        </a:rPr>
                        <a:t>Emergency Vehicle Detection on Heavy Traffic Road from CCTV Footage Using Deep Convolutional Neural Network”, </a:t>
                      </a:r>
                      <a:r>
                        <a:rPr lang="en-US" sz="1150" b="1" dirty="0" smtClean="0">
                          <a:solidFill>
                            <a:srgbClr val="000000"/>
                          </a:solidFill>
                          <a:highlight>
                            <a:srgbClr val="FFFFFF"/>
                          </a:highlight>
                          <a:latin typeface="Arial"/>
                          <a:ea typeface="Arial"/>
                          <a:cs typeface="Arial"/>
                          <a:sym typeface="Arial"/>
                        </a:rPr>
                        <a:t> </a:t>
                      </a:r>
                      <a:r>
                        <a:rPr lang="en-US" sz="1800" dirty="0" smtClean="0">
                          <a:solidFill>
                            <a:srgbClr val="000000"/>
                          </a:solidFill>
                          <a:highlight>
                            <a:srgbClr val="FFFFFF"/>
                          </a:highlight>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xmlns:lc="http://schemas.openxmlformats.org/drawingml/2006/lockedCanvas" val="tx"/>
                              </a:ext>
                            </a:extLst>
                          </a:hlinkClick>
                        </a:rPr>
                        <a:t>International Conference on Electrical, Computer and Communication Engineering (ECCE)</a:t>
                      </a:r>
                      <a:r>
                        <a:rPr lang="en-US" sz="1800" dirty="0" smtClean="0">
                          <a:solidFill>
                            <a:srgbClr val="000000"/>
                          </a:solidFill>
                          <a:highlight>
                            <a:srgbClr val="FFFFFF"/>
                          </a:highlight>
                          <a:latin typeface="Times New Roman"/>
                          <a:ea typeface="Times New Roman"/>
                          <a:cs typeface="Times New Roman"/>
                          <a:sym typeface="Times New Roman"/>
                        </a:rPr>
                        <a:t>, 2019  </a:t>
                      </a:r>
                    </a:p>
                  </a:txBody>
                  <a:tcPr/>
                </a:tc>
                <a:tc>
                  <a:txBody>
                    <a:bodyPr/>
                    <a:lstStyle/>
                    <a:p>
                      <a:r>
                        <a:rPr lang="en-US" sz="1800" b="0" i="0" u="none" strike="noStrike" cap="none" dirty="0" smtClean="0">
                          <a:solidFill>
                            <a:schemeClr val="dk1"/>
                          </a:solidFill>
                          <a:highlight>
                            <a:schemeClr val="lt1"/>
                          </a:highlight>
                          <a:latin typeface="Times New Roman"/>
                          <a:ea typeface="Times New Roman"/>
                          <a:cs typeface="Times New Roman"/>
                          <a:sym typeface="Times New Roman"/>
                        </a:rPr>
                        <a:t>an automated system to detect emergency cars from CCTV footage using the deep convolutional neural network</a:t>
                      </a:r>
                      <a:endParaRPr lang="en-IN" dirty="0"/>
                    </a:p>
                  </a:txBody>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9" name="Google Shape;159;gc93bf6d461_1_15"/>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solidFill>
                  <a:srgbClr val="002060"/>
                </a:solidFill>
                <a:latin typeface="Times New Roman"/>
                <a:ea typeface="Times New Roman"/>
                <a:cs typeface="Times New Roman"/>
                <a:sym typeface="Times New Roman"/>
              </a:rPr>
              <a:t>9</a:t>
            </a:fld>
            <a:endParaRPr>
              <a:solidFill>
                <a:srgbClr val="002060"/>
              </a:solidFill>
              <a:latin typeface="Times New Roman"/>
              <a:ea typeface="Times New Roman"/>
              <a:cs typeface="Times New Roman"/>
              <a:sym typeface="Times New Roman"/>
            </a:endParaRPr>
          </a:p>
        </p:txBody>
      </p:sp>
      <p:graphicFrame>
        <p:nvGraphicFramePr>
          <p:cNvPr id="3" name="Table 2"/>
          <p:cNvGraphicFramePr>
            <a:graphicFrameLocks noGrp="1"/>
          </p:cNvGraphicFramePr>
          <p:nvPr>
            <p:extLst>
              <p:ext uri="{D42A27DB-BD31-4B8C-83A1-F6EECF244321}">
                <p14:modId xmlns:p14="http://schemas.microsoft.com/office/powerpoint/2010/main" val="1149945744"/>
              </p:ext>
            </p:extLst>
          </p:nvPr>
        </p:nvGraphicFramePr>
        <p:xfrm>
          <a:off x="919844" y="310243"/>
          <a:ext cx="6096000" cy="5937427"/>
        </p:xfrm>
        <a:graphic>
          <a:graphicData uri="http://schemas.openxmlformats.org/drawingml/2006/table">
            <a:tbl>
              <a:tblPr firstRow="1" bandRow="1">
                <a:tableStyleId>{5C22544A-7EE6-4342-B048-85BDC9FD1C3A}</a:tableStyleId>
              </a:tblPr>
              <a:tblGrid>
                <a:gridCol w="2803071"/>
                <a:gridCol w="3292929"/>
              </a:tblGrid>
              <a:tr h="267426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rgbClr val="000000"/>
                          </a:solidFill>
                          <a:latin typeface="Times New Roman"/>
                          <a:ea typeface="Times New Roman"/>
                          <a:cs typeface="Times New Roman"/>
                          <a:sym typeface="Times New Roman"/>
                        </a:rPr>
                        <a:t>[3] </a:t>
                      </a:r>
                      <a:r>
                        <a:rPr lang="en-US" sz="1800" dirty="0" smtClean="0">
                          <a:latin typeface="Times New Roman"/>
                          <a:ea typeface="Times New Roman"/>
                          <a:cs typeface="Times New Roman"/>
                          <a:sym typeface="Times New Roman"/>
                        </a:rPr>
                        <a:t>Dinesh </a:t>
                      </a:r>
                      <a:r>
                        <a:rPr lang="en-US" sz="1800" dirty="0" err="1" smtClean="0">
                          <a:latin typeface="Times New Roman"/>
                          <a:ea typeface="Times New Roman"/>
                          <a:cs typeface="Times New Roman"/>
                          <a:sym typeface="Times New Roman"/>
                        </a:rPr>
                        <a:t>Rotake</a:t>
                      </a:r>
                      <a:r>
                        <a:rPr lang="en-US" sz="1800" dirty="0" smtClean="0">
                          <a:latin typeface="Times New Roman"/>
                          <a:ea typeface="Times New Roman"/>
                          <a:cs typeface="Times New Roman"/>
                          <a:sym typeface="Times New Roman"/>
                        </a:rPr>
                        <a:t> &amp; Prof. </a:t>
                      </a:r>
                      <a:r>
                        <a:rPr lang="en-US" sz="1800" dirty="0" err="1" smtClean="0">
                          <a:latin typeface="Times New Roman"/>
                          <a:ea typeface="Times New Roman"/>
                          <a:cs typeface="Times New Roman"/>
                          <a:sym typeface="Times New Roman"/>
                        </a:rPr>
                        <a:t>Swapnili</a:t>
                      </a:r>
                      <a:r>
                        <a:rPr lang="en-US" sz="1800" dirty="0" smtClean="0">
                          <a:latin typeface="Times New Roman"/>
                          <a:ea typeface="Times New Roman"/>
                          <a:cs typeface="Times New Roman"/>
                          <a:sym typeface="Times New Roman"/>
                        </a:rPr>
                        <a:t> </a:t>
                      </a:r>
                      <a:r>
                        <a:rPr lang="en-US" sz="1800" dirty="0" err="1" smtClean="0">
                          <a:latin typeface="Times New Roman"/>
                          <a:ea typeface="Times New Roman"/>
                          <a:cs typeface="Times New Roman"/>
                          <a:sym typeface="Times New Roman"/>
                        </a:rPr>
                        <a:t>Karmore</a:t>
                      </a:r>
                      <a:r>
                        <a:rPr lang="en-US" sz="1800" dirty="0" smtClean="0">
                          <a:latin typeface="Times New Roman"/>
                          <a:ea typeface="Times New Roman"/>
                          <a:cs typeface="Times New Roman"/>
                          <a:sym typeface="Times New Roman"/>
                        </a:rPr>
                        <a:t>.</a:t>
                      </a:r>
                      <a:r>
                        <a:rPr lang="en-US" sz="1800" dirty="0" smtClean="0">
                          <a:solidFill>
                            <a:srgbClr val="000000"/>
                          </a:solidFill>
                          <a:latin typeface="Times New Roman"/>
                          <a:ea typeface="Times New Roman"/>
                          <a:cs typeface="Times New Roman"/>
                          <a:sym typeface="Times New Roman"/>
                        </a:rPr>
                        <a:t> “Intelligent Traffic Signal Control System”, International Journal of Computer Science and Application(TIJCSA), 2012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rgbClr val="333333"/>
                          </a:solidFill>
                          <a:highlight>
                            <a:schemeClr val="lt1"/>
                          </a:highlight>
                          <a:latin typeface="Times New Roman"/>
                          <a:ea typeface="Times New Roman"/>
                          <a:cs typeface="Times New Roman"/>
                          <a:sym typeface="Times New Roman"/>
                        </a:rPr>
                        <a:t>system uses IR sensors, AVR-32 microcontroller with programmable flash memory and built in 8-channels ADC. IR sensor is programmed to detect emergency vehicle and microcontroller is designed to give red signal to all other lane but one with emergency vehicle.</a:t>
                      </a:r>
                      <a:endParaRPr lang="en-US" sz="1800" b="0" i="0" u="none" strike="noStrike" cap="none" dirty="0" smtClean="0">
                        <a:solidFill>
                          <a:srgbClr val="333333"/>
                        </a:solidFill>
                        <a:highlight>
                          <a:schemeClr val="lt1"/>
                        </a:highlight>
                        <a:latin typeface="Times New Roman"/>
                        <a:ea typeface="Times New Roman"/>
                        <a:cs typeface="Times New Roman"/>
                        <a:sym typeface="Times New Roman"/>
                      </a:endParaRPr>
                    </a:p>
                    <a:p>
                      <a:endParaRPr lang="en-IN" dirty="0"/>
                    </a:p>
                  </a:txBody>
                  <a:tcPr/>
                </a:tc>
              </a:tr>
              <a:tr h="2828467">
                <a:tc>
                  <a:txBody>
                    <a:bodyPr/>
                    <a:lstStyle/>
                    <a:p>
                      <a:pPr marL="0" marR="952500" lvl="0" indent="0" algn="just" rtl="0">
                        <a:lnSpc>
                          <a:spcPct val="109615"/>
                        </a:lnSpc>
                        <a:spcBef>
                          <a:spcPts val="0"/>
                        </a:spcBef>
                        <a:spcAft>
                          <a:spcPts val="0"/>
                        </a:spcAft>
                        <a:buSzPts val="3200"/>
                        <a:buNone/>
                      </a:pPr>
                      <a:r>
                        <a:rPr lang="en-US" sz="1800" dirty="0" smtClean="0">
                          <a:solidFill>
                            <a:srgbClr val="000000"/>
                          </a:solidFill>
                          <a:latin typeface="Times New Roman"/>
                          <a:ea typeface="Times New Roman"/>
                          <a:cs typeface="Times New Roman"/>
                          <a:sym typeface="Times New Roman"/>
                        </a:rPr>
                        <a:t>[4] </a:t>
                      </a:r>
                      <a:r>
                        <a:rPr lang="en-US" sz="1800" dirty="0" err="1" smtClean="0">
                          <a:solidFill>
                            <a:srgbClr val="000000"/>
                          </a:solidFill>
                          <a:latin typeface="Times New Roman"/>
                          <a:ea typeface="Times New Roman"/>
                          <a:cs typeface="Times New Roman"/>
                          <a:sym typeface="Times New Roman"/>
                        </a:rPr>
                        <a:t>Shruthi</a:t>
                      </a:r>
                      <a:r>
                        <a:rPr lang="en-US" sz="1800" dirty="0" smtClean="0">
                          <a:solidFill>
                            <a:srgbClr val="000000"/>
                          </a:solidFill>
                          <a:latin typeface="Times New Roman"/>
                          <a:ea typeface="Times New Roman"/>
                          <a:cs typeface="Times New Roman"/>
                          <a:sym typeface="Times New Roman"/>
                        </a:rPr>
                        <a:t> K R and </a:t>
                      </a:r>
                      <a:r>
                        <a:rPr lang="en-US" sz="1800" dirty="0" err="1" smtClean="0">
                          <a:solidFill>
                            <a:srgbClr val="000000"/>
                          </a:solidFill>
                          <a:latin typeface="Times New Roman"/>
                          <a:ea typeface="Times New Roman"/>
                          <a:cs typeface="Times New Roman"/>
                          <a:sym typeface="Times New Roman"/>
                        </a:rPr>
                        <a:t>Vinodha</a:t>
                      </a:r>
                      <a:r>
                        <a:rPr lang="en-US" sz="1800" dirty="0" smtClean="0">
                          <a:solidFill>
                            <a:srgbClr val="000000"/>
                          </a:solidFill>
                          <a:latin typeface="Times New Roman"/>
                          <a:ea typeface="Times New Roman"/>
                          <a:cs typeface="Times New Roman"/>
                          <a:sym typeface="Times New Roman"/>
                        </a:rPr>
                        <a:t> K. “Priority Based Traffic Lights Controller Using Wireless Sensor Networks”, </a:t>
                      </a:r>
                      <a:endParaRPr lang="en-US"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dk1"/>
                          </a:solidFill>
                          <a:highlight>
                            <a:schemeClr val="lt1"/>
                          </a:highlight>
                          <a:latin typeface="Times New Roman"/>
                          <a:ea typeface="Times New Roman"/>
                          <a:cs typeface="Times New Roman"/>
                          <a:sym typeface="Times New Roman"/>
                        </a:rPr>
                        <a:t>Wireless Sensor Network is being used as communication infrastructure. System uses fuzzy logic to define direction of emergency vehicle. Central monitoring system collects all information and gives appropriate response. </a:t>
                      </a:r>
                      <a:endParaRPr lang="en-US" sz="1400" b="0" i="0" u="none" strike="noStrike" cap="none" dirty="0" smtClean="0">
                        <a:solidFill>
                          <a:srgbClr val="000000"/>
                        </a:solidFill>
                        <a:latin typeface="+mn-lt"/>
                        <a:ea typeface="Calibri"/>
                        <a:cs typeface="Calibri"/>
                        <a:sym typeface="Calibri"/>
                      </a:endParaRPr>
                    </a:p>
                  </a:txBody>
                  <a:tcPr/>
                </a:tc>
              </a:tr>
            </a:tbl>
          </a:graphicData>
        </a:graphic>
      </p:graphicFrame>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347</TotalTime>
  <Words>1771</Words>
  <Application>Microsoft Office PowerPoint</Application>
  <PresentationFormat>On-screen Show (4:3)</PresentationFormat>
  <Paragraphs>195</Paragraphs>
  <Slides>25</Slides>
  <Notes>21</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Adjacency</vt:lpstr>
      <vt:lpstr>using ANN</vt:lpstr>
      <vt:lpstr>Emergency Vehicle Detection using ANN </vt:lpstr>
      <vt:lpstr>PowerPoint Presentation</vt:lpstr>
      <vt:lpstr> Emergency Vehicle Detection using ANN </vt:lpstr>
      <vt:lpstr> Emergency Vehicle Detection using ANN </vt:lpstr>
      <vt:lpstr>PowerPoint Presentation</vt:lpstr>
      <vt:lpstr>PowerPoint Presentation</vt:lpstr>
      <vt:lpstr>PowerPoint Presentation</vt:lpstr>
      <vt:lpstr>PowerPoint Presentation</vt:lpstr>
      <vt:lpstr>PowerPoint Presentation</vt:lpstr>
      <vt:lpstr>PowerPoint Presentation</vt:lpstr>
      <vt:lpstr> Emergency Vehicle Detection using ANN </vt:lpstr>
      <vt:lpstr>PRELIMINARY DATA</vt:lpstr>
      <vt:lpstr>PowerPoint Presentation</vt:lpstr>
      <vt:lpstr>PowerPoint Presentation</vt:lpstr>
      <vt:lpstr>Emergency Vehicle Detection using ANN</vt:lpstr>
      <vt:lpstr>Emergency Vehicle Detection using ANN</vt:lpstr>
      <vt:lpstr>Emergency Vehicle Detection using ANN</vt:lpstr>
      <vt:lpstr>Emergency Vehicle Detection using ANN</vt:lpstr>
      <vt:lpstr>Emergency Vehicle Detection using ANN</vt:lpstr>
      <vt:lpstr>Emergency Vehicle Detection using ANN</vt:lpstr>
      <vt:lpstr>Emergency Vehicle Detection using ANN</vt:lpstr>
      <vt:lpstr>Emergency Vehicle Detection using ANN</vt:lpstr>
      <vt:lpstr>STATEMENT OF LIMITATIONS</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ANN</dc:title>
  <dc:creator>user</dc:creator>
  <cp:lastModifiedBy>Hp</cp:lastModifiedBy>
  <cp:revision>15</cp:revision>
  <dcterms:created xsi:type="dcterms:W3CDTF">2020-03-14T14:18:52Z</dcterms:created>
  <dcterms:modified xsi:type="dcterms:W3CDTF">2021-04-06T06:56:30Z</dcterms:modified>
</cp:coreProperties>
</file>